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1" r:id="rId6"/>
    <p:sldId id="262" r:id="rId7"/>
    <p:sldId id="263" r:id="rId8"/>
    <p:sldId id="264" r:id="rId9"/>
    <p:sldId id="265" r:id="rId10"/>
    <p:sldId id="259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sikm\Desktop\Kopie%20-%20Testov&#225;n&#237;%20&#353;kol_weblim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sikm\Desktop\Kopie%20-%20Testov&#225;n&#237;%20&#353;kol_weblim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sikm\Desktop\Kopie%20-%20Testov&#225;n&#237;%20&#353;kol_weblim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sikm\Desktop\Kopie%20-%20Testov&#225;n&#237;%20&#353;kol_weblim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iksikm\Desktop\Kopie%20-%20Testov&#225;n&#237;%20&#353;kol_weblim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ZŠ Litvínovská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List1!$J$11</c:f>
              <c:strCache>
                <c:ptCount val="1"/>
                <c:pt idx="0">
                  <c:v>Počet provedených PCR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List1!$I$12:$I$15</c:f>
              <c:strCache>
                <c:ptCount val="4"/>
                <c:pt idx="0">
                  <c:v>2.A</c:v>
                </c:pt>
                <c:pt idx="1">
                  <c:v>2.B</c:v>
                </c:pt>
                <c:pt idx="2">
                  <c:v>2.C</c:v>
                </c:pt>
                <c:pt idx="3">
                  <c:v>Celkem </c:v>
                </c:pt>
              </c:strCache>
            </c:strRef>
          </c:cat>
          <c:val>
            <c:numRef>
              <c:f>List1!$J$12:$J$15</c:f>
              <c:numCache>
                <c:formatCode>General</c:formatCode>
                <c:ptCount val="4"/>
                <c:pt idx="0">
                  <c:v>17</c:v>
                </c:pt>
                <c:pt idx="1">
                  <c:v>14</c:v>
                </c:pt>
                <c:pt idx="2">
                  <c:v>18</c:v>
                </c:pt>
                <c:pt idx="3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FC-4868-855A-D2AD3E97A8D3}"/>
            </c:ext>
          </c:extLst>
        </c:ser>
        <c:ser>
          <c:idx val="1"/>
          <c:order val="1"/>
          <c:tx>
            <c:strRef>
              <c:f>List1!$K$11</c:f>
              <c:strCache>
                <c:ptCount val="1"/>
                <c:pt idx="0">
                  <c:v>POZ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List1!$I$12:$I$15</c:f>
              <c:strCache>
                <c:ptCount val="4"/>
                <c:pt idx="0">
                  <c:v>2.A</c:v>
                </c:pt>
                <c:pt idx="1">
                  <c:v>2.B</c:v>
                </c:pt>
                <c:pt idx="2">
                  <c:v>2.C</c:v>
                </c:pt>
                <c:pt idx="3">
                  <c:v>Celkem </c:v>
                </c:pt>
              </c:strCache>
            </c:strRef>
          </c:cat>
          <c:val>
            <c:numRef>
              <c:f>List1!$K$12:$K$15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FC-4868-855A-D2AD3E97A8D3}"/>
            </c:ext>
          </c:extLst>
        </c:ser>
        <c:ser>
          <c:idx val="2"/>
          <c:order val="2"/>
          <c:tx>
            <c:strRef>
              <c:f>List1!$L$11</c:f>
              <c:strCache>
                <c:ptCount val="1"/>
                <c:pt idx="0">
                  <c:v>NEG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List1!$I$12:$I$15</c:f>
              <c:strCache>
                <c:ptCount val="4"/>
                <c:pt idx="0">
                  <c:v>2.A</c:v>
                </c:pt>
                <c:pt idx="1">
                  <c:v>2.B</c:v>
                </c:pt>
                <c:pt idx="2">
                  <c:v>2.C</c:v>
                </c:pt>
                <c:pt idx="3">
                  <c:v>Celkem </c:v>
                </c:pt>
              </c:strCache>
            </c:strRef>
          </c:cat>
          <c:val>
            <c:numRef>
              <c:f>List1!$L$12:$L$15</c:f>
              <c:numCache>
                <c:formatCode>General</c:formatCode>
                <c:ptCount val="4"/>
                <c:pt idx="0">
                  <c:v>17</c:v>
                </c:pt>
                <c:pt idx="1">
                  <c:v>14</c:v>
                </c:pt>
                <c:pt idx="2">
                  <c:v>16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FC-4868-855A-D2AD3E97A8D3}"/>
            </c:ext>
          </c:extLst>
        </c:ser>
        <c:ser>
          <c:idx val="3"/>
          <c:order val="3"/>
          <c:tx>
            <c:strRef>
              <c:f>List1!$M$11</c:f>
              <c:strCache>
                <c:ptCount val="1"/>
                <c:pt idx="0">
                  <c:v>% POZ.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7.4999999999999997E-2"/>
                  <c:y val="-0.2546296296296296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FC-4868-855A-D2AD3E97A8D3}"/>
                </c:ext>
              </c:extLst>
            </c:dLbl>
            <c:dLbl>
              <c:idx val="3"/>
              <c:layout>
                <c:manualLayout>
                  <c:x val="-7.5000000000000205E-2"/>
                  <c:y val="-8.79629629629629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7FC-4868-855A-D2AD3E97A8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List1!$I$12:$I$15</c:f>
              <c:strCache>
                <c:ptCount val="4"/>
                <c:pt idx="0">
                  <c:v>2.A</c:v>
                </c:pt>
                <c:pt idx="1">
                  <c:v>2.B</c:v>
                </c:pt>
                <c:pt idx="2">
                  <c:v>2.C</c:v>
                </c:pt>
                <c:pt idx="3">
                  <c:v>Celkem </c:v>
                </c:pt>
              </c:strCache>
            </c:strRef>
          </c:cat>
          <c:val>
            <c:numRef>
              <c:f>List1!$M$12:$M$15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 formatCode="0.00%">
                  <c:v>0.111</c:v>
                </c:pt>
                <c:pt idx="3" formatCode="0%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FC-4868-855A-D2AD3E97A8D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5403263"/>
        <c:axId val="35403679"/>
      </c:barChart>
      <c:catAx>
        <c:axId val="3540326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Třídy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403679"/>
        <c:crosses val="autoZero"/>
        <c:auto val="1"/>
        <c:lblAlgn val="ctr"/>
        <c:lblOffset val="100"/>
        <c:noMultiLvlLbl val="0"/>
      </c:catAx>
      <c:valAx>
        <c:axId val="35403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Počet testovaných osob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1396529600466608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5403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ZŠ Novoborská 1. třídy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List1!$J$18</c:f>
              <c:strCache>
                <c:ptCount val="1"/>
                <c:pt idx="0">
                  <c:v>Počet provedených PCR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List1!$I$19:$I$24</c:f>
              <c:strCache>
                <c:ptCount val="6"/>
                <c:pt idx="0">
                  <c:v>1.A</c:v>
                </c:pt>
                <c:pt idx="1">
                  <c:v>1. B</c:v>
                </c:pt>
                <c:pt idx="2">
                  <c:v>1. C</c:v>
                </c:pt>
                <c:pt idx="3">
                  <c:v>1 .D</c:v>
                </c:pt>
                <c:pt idx="4">
                  <c:v>1. E</c:v>
                </c:pt>
                <c:pt idx="5">
                  <c:v>Celkem</c:v>
                </c:pt>
              </c:strCache>
            </c:strRef>
          </c:cat>
          <c:val>
            <c:numRef>
              <c:f>List1!$J$19:$J$24</c:f>
              <c:numCache>
                <c:formatCode>General</c:formatCode>
                <c:ptCount val="6"/>
                <c:pt idx="0">
                  <c:v>17</c:v>
                </c:pt>
                <c:pt idx="1">
                  <c:v>20</c:v>
                </c:pt>
                <c:pt idx="2">
                  <c:v>19</c:v>
                </c:pt>
                <c:pt idx="3">
                  <c:v>15</c:v>
                </c:pt>
                <c:pt idx="4">
                  <c:v>20</c:v>
                </c:pt>
                <c:pt idx="5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B9-4D72-A22F-79D4C4D66359}"/>
            </c:ext>
          </c:extLst>
        </c:ser>
        <c:ser>
          <c:idx val="1"/>
          <c:order val="1"/>
          <c:tx>
            <c:strRef>
              <c:f>List1!$K$18</c:f>
              <c:strCache>
                <c:ptCount val="1"/>
                <c:pt idx="0">
                  <c:v>POZ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List1!$I$19:$I$24</c:f>
              <c:strCache>
                <c:ptCount val="6"/>
                <c:pt idx="0">
                  <c:v>1.A</c:v>
                </c:pt>
                <c:pt idx="1">
                  <c:v>1. B</c:v>
                </c:pt>
                <c:pt idx="2">
                  <c:v>1. C</c:v>
                </c:pt>
                <c:pt idx="3">
                  <c:v>1 .D</c:v>
                </c:pt>
                <c:pt idx="4">
                  <c:v>1. E</c:v>
                </c:pt>
                <c:pt idx="5">
                  <c:v>Celkem</c:v>
                </c:pt>
              </c:strCache>
            </c:strRef>
          </c:cat>
          <c:val>
            <c:numRef>
              <c:f>List1!$K$19:$K$24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B9-4D72-A22F-79D4C4D66359}"/>
            </c:ext>
          </c:extLst>
        </c:ser>
        <c:ser>
          <c:idx val="2"/>
          <c:order val="2"/>
          <c:tx>
            <c:strRef>
              <c:f>List1!$L$18</c:f>
              <c:strCache>
                <c:ptCount val="1"/>
                <c:pt idx="0">
                  <c:v>NEG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List1!$I$19:$I$24</c:f>
              <c:strCache>
                <c:ptCount val="6"/>
                <c:pt idx="0">
                  <c:v>1.A</c:v>
                </c:pt>
                <c:pt idx="1">
                  <c:v>1. B</c:v>
                </c:pt>
                <c:pt idx="2">
                  <c:v>1. C</c:v>
                </c:pt>
                <c:pt idx="3">
                  <c:v>1 .D</c:v>
                </c:pt>
                <c:pt idx="4">
                  <c:v>1. E</c:v>
                </c:pt>
                <c:pt idx="5">
                  <c:v>Celkem</c:v>
                </c:pt>
              </c:strCache>
            </c:strRef>
          </c:cat>
          <c:val>
            <c:numRef>
              <c:f>List1!$L$19:$L$24</c:f>
              <c:numCache>
                <c:formatCode>General</c:formatCode>
                <c:ptCount val="6"/>
                <c:pt idx="0">
                  <c:v>16</c:v>
                </c:pt>
                <c:pt idx="1">
                  <c:v>20</c:v>
                </c:pt>
                <c:pt idx="2">
                  <c:v>19</c:v>
                </c:pt>
                <c:pt idx="3">
                  <c:v>15</c:v>
                </c:pt>
                <c:pt idx="4">
                  <c:v>20</c:v>
                </c:pt>
                <c:pt idx="5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B9-4D72-A22F-79D4C4D66359}"/>
            </c:ext>
          </c:extLst>
        </c:ser>
        <c:ser>
          <c:idx val="3"/>
          <c:order val="3"/>
          <c:tx>
            <c:strRef>
              <c:f>List1!$M$18</c:f>
              <c:strCache>
                <c:ptCount val="1"/>
                <c:pt idx="0">
                  <c:v>% POZ.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4817748073240705E-2"/>
                  <c:y val="-0.1707024161901395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8B9-4D72-A22F-79D4C4D66359}"/>
                </c:ext>
              </c:extLst>
            </c:dLbl>
            <c:dLbl>
              <c:idx val="5"/>
              <c:layout>
                <c:manualLayout>
                  <c:x val="-0.1370443701831017"/>
                  <c:y val="-0.4230451183842586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8B9-4D72-A22F-79D4C4D663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List1!$I$19:$I$24</c:f>
              <c:strCache>
                <c:ptCount val="6"/>
                <c:pt idx="0">
                  <c:v>1.A</c:v>
                </c:pt>
                <c:pt idx="1">
                  <c:v>1. B</c:v>
                </c:pt>
                <c:pt idx="2">
                  <c:v>1. C</c:v>
                </c:pt>
                <c:pt idx="3">
                  <c:v>1 .D</c:v>
                </c:pt>
                <c:pt idx="4">
                  <c:v>1. E</c:v>
                </c:pt>
                <c:pt idx="5">
                  <c:v>Celkem</c:v>
                </c:pt>
              </c:strCache>
            </c:strRef>
          </c:cat>
          <c:val>
            <c:numRef>
              <c:f>List1!$M$19:$M$24</c:f>
              <c:numCache>
                <c:formatCode>General</c:formatCode>
                <c:ptCount val="6"/>
                <c:pt idx="0" formatCode="0.00%">
                  <c:v>5.8799999999999998E-2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 formatCode="0.00%">
                  <c:v>1.09E-2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B9-4D72-A22F-79D4C4D663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0572319"/>
        <c:axId val="1890567743"/>
      </c:barChart>
      <c:catAx>
        <c:axId val="1890572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Třídy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90567743"/>
        <c:crosses val="autoZero"/>
        <c:auto val="1"/>
        <c:lblAlgn val="ctr"/>
        <c:lblOffset val="100"/>
        <c:noMultiLvlLbl val="0"/>
      </c:catAx>
      <c:valAx>
        <c:axId val="1890567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Počet   testovaných osob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90572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ZŠ</a:t>
            </a:r>
            <a:r>
              <a:rPr lang="cs-CZ" baseline="0" dirty="0"/>
              <a:t> Novoborská 2. třídy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List1!$P$11</c:f>
              <c:strCache>
                <c:ptCount val="1"/>
                <c:pt idx="0">
                  <c:v>Počet provedených PCR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List1!$O$12:$O$16</c:f>
              <c:strCache>
                <c:ptCount val="5"/>
                <c:pt idx="0">
                  <c:v>2.A</c:v>
                </c:pt>
                <c:pt idx="1">
                  <c:v>2. B</c:v>
                </c:pt>
                <c:pt idx="2">
                  <c:v>2. C</c:v>
                </c:pt>
                <c:pt idx="3">
                  <c:v>2. D</c:v>
                </c:pt>
                <c:pt idx="4">
                  <c:v>Celkem</c:v>
                </c:pt>
              </c:strCache>
            </c:strRef>
          </c:cat>
          <c:val>
            <c:numRef>
              <c:f>List1!$P$12:$P$16</c:f>
              <c:numCache>
                <c:formatCode>General</c:formatCode>
                <c:ptCount val="5"/>
                <c:pt idx="0">
                  <c:v>18</c:v>
                </c:pt>
                <c:pt idx="1">
                  <c:v>21</c:v>
                </c:pt>
                <c:pt idx="2">
                  <c:v>19</c:v>
                </c:pt>
                <c:pt idx="3">
                  <c:v>25</c:v>
                </c:pt>
                <c:pt idx="4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11-42D1-A228-52C1FD052BD2}"/>
            </c:ext>
          </c:extLst>
        </c:ser>
        <c:ser>
          <c:idx val="1"/>
          <c:order val="1"/>
          <c:tx>
            <c:strRef>
              <c:f>List1!$Q$11</c:f>
              <c:strCache>
                <c:ptCount val="1"/>
                <c:pt idx="0">
                  <c:v>POZ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List1!$O$12:$O$16</c:f>
              <c:strCache>
                <c:ptCount val="5"/>
                <c:pt idx="0">
                  <c:v>2.A</c:v>
                </c:pt>
                <c:pt idx="1">
                  <c:v>2. B</c:v>
                </c:pt>
                <c:pt idx="2">
                  <c:v>2. C</c:v>
                </c:pt>
                <c:pt idx="3">
                  <c:v>2. D</c:v>
                </c:pt>
                <c:pt idx="4">
                  <c:v>Celkem</c:v>
                </c:pt>
              </c:strCache>
            </c:strRef>
          </c:cat>
          <c:val>
            <c:numRef>
              <c:f>List1!$Q$12:$Q$16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11-42D1-A228-52C1FD052BD2}"/>
            </c:ext>
          </c:extLst>
        </c:ser>
        <c:ser>
          <c:idx val="2"/>
          <c:order val="2"/>
          <c:tx>
            <c:strRef>
              <c:f>List1!$R$11</c:f>
              <c:strCache>
                <c:ptCount val="1"/>
                <c:pt idx="0">
                  <c:v>NEG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List1!$O$12:$O$16</c:f>
              <c:strCache>
                <c:ptCount val="5"/>
                <c:pt idx="0">
                  <c:v>2.A</c:v>
                </c:pt>
                <c:pt idx="1">
                  <c:v>2. B</c:v>
                </c:pt>
                <c:pt idx="2">
                  <c:v>2. C</c:v>
                </c:pt>
                <c:pt idx="3">
                  <c:v>2. D</c:v>
                </c:pt>
                <c:pt idx="4">
                  <c:v>Celkem</c:v>
                </c:pt>
              </c:strCache>
            </c:strRef>
          </c:cat>
          <c:val>
            <c:numRef>
              <c:f>List1!$R$12:$R$16</c:f>
              <c:numCache>
                <c:formatCode>General</c:formatCode>
                <c:ptCount val="5"/>
                <c:pt idx="0">
                  <c:v>18</c:v>
                </c:pt>
                <c:pt idx="1">
                  <c:v>20</c:v>
                </c:pt>
                <c:pt idx="2">
                  <c:v>19</c:v>
                </c:pt>
                <c:pt idx="3">
                  <c:v>25</c:v>
                </c:pt>
                <c:pt idx="4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11-42D1-A228-52C1FD052BD2}"/>
            </c:ext>
          </c:extLst>
        </c:ser>
        <c:ser>
          <c:idx val="3"/>
          <c:order val="3"/>
          <c:tx>
            <c:strRef>
              <c:f>List1!$S$11</c:f>
              <c:strCache>
                <c:ptCount val="1"/>
                <c:pt idx="0">
                  <c:v>% POZ.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4.4444444444444495E-2"/>
                  <c:y val="-0.2037037037037037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11-42D1-A228-52C1FD052BD2}"/>
                </c:ext>
              </c:extLst>
            </c:dLbl>
            <c:dLbl>
              <c:idx val="4"/>
              <c:layout>
                <c:manualLayout>
                  <c:x val="-0.15833333333333333"/>
                  <c:y val="-0.2916666666666667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11-42D1-A228-52C1FD052B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List1!$O$12:$O$16</c:f>
              <c:strCache>
                <c:ptCount val="5"/>
                <c:pt idx="0">
                  <c:v>2.A</c:v>
                </c:pt>
                <c:pt idx="1">
                  <c:v>2. B</c:v>
                </c:pt>
                <c:pt idx="2">
                  <c:v>2. C</c:v>
                </c:pt>
                <c:pt idx="3">
                  <c:v>2. D</c:v>
                </c:pt>
                <c:pt idx="4">
                  <c:v>Celkem</c:v>
                </c:pt>
              </c:strCache>
            </c:strRef>
          </c:cat>
          <c:val>
            <c:numRef>
              <c:f>List1!$S$12:$S$16</c:f>
              <c:numCache>
                <c:formatCode>0.00%</c:formatCode>
                <c:ptCount val="5"/>
                <c:pt idx="0" formatCode="General">
                  <c:v>0</c:v>
                </c:pt>
                <c:pt idx="1">
                  <c:v>4.7600000000000003E-2</c:v>
                </c:pt>
                <c:pt idx="2" formatCode="General">
                  <c:v>0</c:v>
                </c:pt>
                <c:pt idx="3" formatCode="General">
                  <c:v>0</c:v>
                </c:pt>
                <c:pt idx="4">
                  <c:v>1.2E-2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11-42D1-A228-52C1FD052B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77226143"/>
        <c:axId val="277226559"/>
      </c:barChart>
      <c:catAx>
        <c:axId val="27722614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Třídy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7226559"/>
        <c:crosses val="autoZero"/>
        <c:auto val="1"/>
        <c:lblAlgn val="ctr"/>
        <c:lblOffset val="100"/>
        <c:noMultiLvlLbl val="0"/>
      </c:catAx>
      <c:valAx>
        <c:axId val="277226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Počet testovaných osob</a:t>
                </a:r>
              </a:p>
            </c:rich>
          </c:tx>
          <c:layout>
            <c:manualLayout>
              <c:xMode val="edge"/>
              <c:yMode val="edge"/>
              <c:x val="8.3333333333333332E-3"/>
              <c:y val="0.1489122193059200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772261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ZŠ Novoborská souhrn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List1!$C$19</c:f>
              <c:strCache>
                <c:ptCount val="1"/>
                <c:pt idx="0">
                  <c:v>Počet provedených PCR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List1!$B$20:$B$24</c:f>
              <c:strCache>
                <c:ptCount val="5"/>
                <c:pt idx="0">
                  <c:v>První třídy</c:v>
                </c:pt>
                <c:pt idx="1">
                  <c:v>Druhé třídy</c:v>
                </c:pt>
                <c:pt idx="2">
                  <c:v>Zaměstnanci </c:v>
                </c:pt>
                <c:pt idx="4">
                  <c:v>Celkem</c:v>
                </c:pt>
              </c:strCache>
            </c:strRef>
          </c:cat>
          <c:val>
            <c:numRef>
              <c:f>List1!$C$20:$C$24</c:f>
              <c:numCache>
                <c:formatCode>General</c:formatCode>
                <c:ptCount val="5"/>
                <c:pt idx="0">
                  <c:v>91</c:v>
                </c:pt>
                <c:pt idx="1">
                  <c:v>83</c:v>
                </c:pt>
                <c:pt idx="2">
                  <c:v>21</c:v>
                </c:pt>
                <c:pt idx="4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4E-41B4-8D5C-E25FFD8C9C8B}"/>
            </c:ext>
          </c:extLst>
        </c:ser>
        <c:ser>
          <c:idx val="1"/>
          <c:order val="1"/>
          <c:tx>
            <c:strRef>
              <c:f>List1!$D$19</c:f>
              <c:strCache>
                <c:ptCount val="1"/>
                <c:pt idx="0">
                  <c:v>POZ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List1!$B$20:$B$24</c:f>
              <c:strCache>
                <c:ptCount val="5"/>
                <c:pt idx="0">
                  <c:v>První třídy</c:v>
                </c:pt>
                <c:pt idx="1">
                  <c:v>Druhé třídy</c:v>
                </c:pt>
                <c:pt idx="2">
                  <c:v>Zaměstnanci </c:v>
                </c:pt>
                <c:pt idx="4">
                  <c:v>Celkem</c:v>
                </c:pt>
              </c:strCache>
            </c:strRef>
          </c:cat>
          <c:val>
            <c:numRef>
              <c:f>List1!$D$20:$D$24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4E-41B4-8D5C-E25FFD8C9C8B}"/>
            </c:ext>
          </c:extLst>
        </c:ser>
        <c:ser>
          <c:idx val="2"/>
          <c:order val="2"/>
          <c:tx>
            <c:strRef>
              <c:f>List1!$E$19</c:f>
              <c:strCache>
                <c:ptCount val="1"/>
                <c:pt idx="0">
                  <c:v>NEG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List1!$B$20:$B$24</c:f>
              <c:strCache>
                <c:ptCount val="5"/>
                <c:pt idx="0">
                  <c:v>První třídy</c:v>
                </c:pt>
                <c:pt idx="1">
                  <c:v>Druhé třídy</c:v>
                </c:pt>
                <c:pt idx="2">
                  <c:v>Zaměstnanci </c:v>
                </c:pt>
                <c:pt idx="4">
                  <c:v>Celkem</c:v>
                </c:pt>
              </c:strCache>
            </c:strRef>
          </c:cat>
          <c:val>
            <c:numRef>
              <c:f>List1!$E$20:$E$24</c:f>
              <c:numCache>
                <c:formatCode>General</c:formatCode>
                <c:ptCount val="5"/>
                <c:pt idx="0">
                  <c:v>90</c:v>
                </c:pt>
                <c:pt idx="1">
                  <c:v>82</c:v>
                </c:pt>
                <c:pt idx="2">
                  <c:v>21</c:v>
                </c:pt>
                <c:pt idx="4">
                  <c:v>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4E-41B4-8D5C-E25FFD8C9C8B}"/>
            </c:ext>
          </c:extLst>
        </c:ser>
        <c:ser>
          <c:idx val="3"/>
          <c:order val="3"/>
          <c:tx>
            <c:strRef>
              <c:f>List1!$F$19</c:f>
              <c:strCache>
                <c:ptCount val="1"/>
                <c:pt idx="0">
                  <c:v>% POZ.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1650696360086346E-2"/>
                  <c:y val="-0.2931655943936273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4E-41B4-8D5C-E25FFD8C9C8B}"/>
                </c:ext>
              </c:extLst>
            </c:dLbl>
            <c:dLbl>
              <c:idx val="1"/>
              <c:layout>
                <c:manualLayout>
                  <c:x val="-5.399845528554479E-2"/>
                  <c:y val="-0.281438970617882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84E-41B4-8D5C-E25FFD8C9C8B}"/>
                </c:ext>
              </c:extLst>
            </c:dLbl>
            <c:dLbl>
              <c:idx val="4"/>
              <c:layout>
                <c:manualLayout>
                  <c:x val="-0.16199536585663446"/>
                  <c:y val="-0.3752519608238430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4E-41B4-8D5C-E25FFD8C9C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List1!$B$20:$B$24</c:f>
              <c:strCache>
                <c:ptCount val="5"/>
                <c:pt idx="0">
                  <c:v>První třídy</c:v>
                </c:pt>
                <c:pt idx="1">
                  <c:v>Druhé třídy</c:v>
                </c:pt>
                <c:pt idx="2">
                  <c:v>Zaměstnanci </c:v>
                </c:pt>
                <c:pt idx="4">
                  <c:v>Celkem</c:v>
                </c:pt>
              </c:strCache>
            </c:strRef>
          </c:cat>
          <c:val>
            <c:numRef>
              <c:f>List1!$F$20:$F$24</c:f>
              <c:numCache>
                <c:formatCode>0.00%</c:formatCode>
                <c:ptCount val="5"/>
                <c:pt idx="0">
                  <c:v>1.09E-2</c:v>
                </c:pt>
                <c:pt idx="1">
                  <c:v>1.2E-2</c:v>
                </c:pt>
                <c:pt idx="2" formatCode="General">
                  <c:v>0</c:v>
                </c:pt>
                <c:pt idx="4">
                  <c:v>1.0200000000000001E-2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4E-41B4-8D5C-E25FFD8C9C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4364623"/>
        <c:axId val="284366287"/>
      </c:barChart>
      <c:catAx>
        <c:axId val="284364623"/>
        <c:scaling>
          <c:orientation val="minMax"/>
        </c:scaling>
        <c:delete val="0"/>
        <c:axPos val="b"/>
        <c:title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4366287"/>
        <c:crosses val="autoZero"/>
        <c:auto val="1"/>
        <c:lblAlgn val="ctr"/>
        <c:lblOffset val="100"/>
        <c:noMultiLvlLbl val="0"/>
      </c:catAx>
      <c:valAx>
        <c:axId val="2843662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4364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/>
              <a:t>ZŠ MČ P9 Souhrn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List1!$Q$19</c:f>
              <c:strCache>
                <c:ptCount val="1"/>
                <c:pt idx="0">
                  <c:v>Počet provedených PCR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List1!$P$20:$P$24</c:f>
              <c:strCache>
                <c:ptCount val="5"/>
                <c:pt idx="0">
                  <c:v>První třídy</c:v>
                </c:pt>
                <c:pt idx="1">
                  <c:v>Druhé třídy</c:v>
                </c:pt>
                <c:pt idx="2">
                  <c:v>Zaměstnanci </c:v>
                </c:pt>
                <c:pt idx="4">
                  <c:v>Celkem</c:v>
                </c:pt>
              </c:strCache>
            </c:strRef>
          </c:cat>
          <c:val>
            <c:numRef>
              <c:f>List1!$Q$20:$Q$24</c:f>
              <c:numCache>
                <c:formatCode>General</c:formatCode>
                <c:ptCount val="5"/>
                <c:pt idx="0">
                  <c:v>91</c:v>
                </c:pt>
                <c:pt idx="1">
                  <c:v>132</c:v>
                </c:pt>
                <c:pt idx="2">
                  <c:v>21</c:v>
                </c:pt>
                <c:pt idx="4">
                  <c:v>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78-48D6-9176-45BE79C1CFA3}"/>
            </c:ext>
          </c:extLst>
        </c:ser>
        <c:ser>
          <c:idx val="1"/>
          <c:order val="1"/>
          <c:tx>
            <c:strRef>
              <c:f>List1!$R$19</c:f>
              <c:strCache>
                <c:ptCount val="1"/>
                <c:pt idx="0">
                  <c:v>POZ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List1!$P$20:$P$24</c:f>
              <c:strCache>
                <c:ptCount val="5"/>
                <c:pt idx="0">
                  <c:v>První třídy</c:v>
                </c:pt>
                <c:pt idx="1">
                  <c:v>Druhé třídy</c:v>
                </c:pt>
                <c:pt idx="2">
                  <c:v>Zaměstnanci </c:v>
                </c:pt>
                <c:pt idx="4">
                  <c:v>Celkem</c:v>
                </c:pt>
              </c:strCache>
            </c:strRef>
          </c:cat>
          <c:val>
            <c:numRef>
              <c:f>List1!$R$20:$R$24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78-48D6-9176-45BE79C1CFA3}"/>
            </c:ext>
          </c:extLst>
        </c:ser>
        <c:ser>
          <c:idx val="2"/>
          <c:order val="2"/>
          <c:tx>
            <c:strRef>
              <c:f>List1!$S$19</c:f>
              <c:strCache>
                <c:ptCount val="1"/>
                <c:pt idx="0">
                  <c:v>NEG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List1!$P$20:$P$24</c:f>
              <c:strCache>
                <c:ptCount val="5"/>
                <c:pt idx="0">
                  <c:v>První třídy</c:v>
                </c:pt>
                <c:pt idx="1">
                  <c:v>Druhé třídy</c:v>
                </c:pt>
                <c:pt idx="2">
                  <c:v>Zaměstnanci </c:v>
                </c:pt>
                <c:pt idx="4">
                  <c:v>Celkem</c:v>
                </c:pt>
              </c:strCache>
            </c:strRef>
          </c:cat>
          <c:val>
            <c:numRef>
              <c:f>List1!$S$20:$S$24</c:f>
              <c:numCache>
                <c:formatCode>General</c:formatCode>
                <c:ptCount val="5"/>
                <c:pt idx="0">
                  <c:v>90</c:v>
                </c:pt>
                <c:pt idx="1">
                  <c:v>82</c:v>
                </c:pt>
                <c:pt idx="2">
                  <c:v>21</c:v>
                </c:pt>
                <c:pt idx="4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78-48D6-9176-45BE79C1CFA3}"/>
            </c:ext>
          </c:extLst>
        </c:ser>
        <c:ser>
          <c:idx val="3"/>
          <c:order val="3"/>
          <c:tx>
            <c:strRef>
              <c:f>List1!$T$19</c:f>
              <c:strCache>
                <c:ptCount val="1"/>
                <c:pt idx="0">
                  <c:v>% POZ.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5.0000000000000024E-2"/>
                  <c:y val="-0.263888888888888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78-48D6-9176-45BE79C1CFA3}"/>
                </c:ext>
              </c:extLst>
            </c:dLbl>
            <c:dLbl>
              <c:idx val="1"/>
              <c:layout>
                <c:manualLayout>
                  <c:x val="-5.8333333333333334E-2"/>
                  <c:y val="-0.3287037037037037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B78-48D6-9176-45BE79C1CFA3}"/>
                </c:ext>
              </c:extLst>
            </c:dLbl>
            <c:dLbl>
              <c:idx val="4"/>
              <c:layout>
                <c:manualLayout>
                  <c:x val="-0.16666666666666657"/>
                  <c:y val="-0.2685185185185184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78-48D6-9176-45BE79C1CF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List1!$P$20:$P$24</c:f>
              <c:strCache>
                <c:ptCount val="5"/>
                <c:pt idx="0">
                  <c:v>První třídy</c:v>
                </c:pt>
                <c:pt idx="1">
                  <c:v>Druhé třídy</c:v>
                </c:pt>
                <c:pt idx="2">
                  <c:v>Zaměstnanci </c:v>
                </c:pt>
                <c:pt idx="4">
                  <c:v>Celkem</c:v>
                </c:pt>
              </c:strCache>
            </c:strRef>
          </c:cat>
          <c:val>
            <c:numRef>
              <c:f>List1!$T$20:$T$24</c:f>
              <c:numCache>
                <c:formatCode>0.00%</c:formatCode>
                <c:ptCount val="5"/>
                <c:pt idx="0">
                  <c:v>1.09E-2</c:v>
                </c:pt>
                <c:pt idx="1">
                  <c:v>2.2700000000000001E-2</c:v>
                </c:pt>
                <c:pt idx="2" formatCode="General">
                  <c:v>0</c:v>
                </c:pt>
                <c:pt idx="4">
                  <c:v>1.6299999999999999E-2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78-48D6-9176-45BE79C1CF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68099887"/>
        <c:axId val="768110703"/>
      </c:barChart>
      <c:catAx>
        <c:axId val="76809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8110703"/>
        <c:crosses val="autoZero"/>
        <c:auto val="1"/>
        <c:lblAlgn val="ctr"/>
        <c:lblOffset val="100"/>
        <c:noMultiLvlLbl val="0"/>
      </c:catAx>
      <c:valAx>
        <c:axId val="768110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/>
                  <a:t>Počet </a:t>
                </a:r>
                <a:r>
                  <a:rPr lang="cs-CZ" baseline="0" dirty="0"/>
                  <a:t> testovaných osob</a:t>
                </a:r>
                <a:endParaRPr lang="cs-CZ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68099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Základní školy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List1!$B$5</c:f>
              <c:strCache>
                <c:ptCount val="1"/>
                <c:pt idx="0">
                  <c:v>Základní školy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C4-45D8-BAFF-FECACAEED9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C4-45D8-BAFF-FECACAEED96E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244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6C4-45D8-BAFF-FECACAEED9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List1!$C$4:$D$4</c:f>
              <c:strCache>
                <c:ptCount val="2"/>
                <c:pt idx="0">
                  <c:v>Odmítlo</c:v>
                </c:pt>
                <c:pt idx="1">
                  <c:v>Testovalo se</c:v>
                </c:pt>
              </c:strCache>
            </c:strRef>
          </c:cat>
          <c:val>
            <c:numRef>
              <c:f>List1!$C$5:$D$5</c:f>
              <c:numCache>
                <c:formatCode>General</c:formatCode>
                <c:ptCount val="2"/>
                <c:pt idx="0">
                  <c:v>7</c:v>
                </c:pt>
                <c:pt idx="1">
                  <c:v>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C4-45D8-BAFF-FECACAEED96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Mateřské školy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List1!$B$8</c:f>
              <c:strCache>
                <c:ptCount val="1"/>
                <c:pt idx="0">
                  <c:v>Mateřské školy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37D-4348-8F39-14686AF5C6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37D-4348-8F39-14686AF5C6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List1!$C$7:$D$7</c:f>
              <c:strCache>
                <c:ptCount val="2"/>
                <c:pt idx="0">
                  <c:v>Odmítlo</c:v>
                </c:pt>
                <c:pt idx="1">
                  <c:v>Testovalo se</c:v>
                </c:pt>
              </c:strCache>
            </c:strRef>
          </c:cat>
          <c:val>
            <c:numRef>
              <c:f>List1!$C$8:$D$8</c:f>
              <c:numCache>
                <c:formatCode>General</c:formatCode>
                <c:ptCount val="2"/>
                <c:pt idx="0">
                  <c:v>8</c:v>
                </c:pt>
                <c:pt idx="1">
                  <c:v>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7D-4348-8F39-14686AF5C66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390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650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41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6705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559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9293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2316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915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28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60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382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0323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30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46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69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323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054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B760093-97CF-4A8D-8939-7F7CAB16A3BC}" type="datetimeFigureOut">
              <a:rPr lang="cs-CZ" smtClean="0"/>
              <a:t>08.03.2021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0BEBC5A-FF0C-4B46-AE6F-B584B87CE078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9190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4C052D4-8AD0-49AC-9B7E-B7433623A9C3}"/>
              </a:ext>
            </a:extLst>
          </p:cNvPr>
          <p:cNvSpPr txBox="1"/>
          <p:nvPr/>
        </p:nvSpPr>
        <p:spPr>
          <a:xfrm>
            <a:off x="886408" y="1240971"/>
            <a:ext cx="79776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TESTOVÁNÍ ŽÁKŮ V MČ P9</a:t>
            </a:r>
          </a:p>
          <a:p>
            <a:endParaRPr lang="cs-CZ" sz="4800" dirty="0"/>
          </a:p>
          <a:p>
            <a:endParaRPr lang="cs-CZ" sz="4800" dirty="0"/>
          </a:p>
          <a:p>
            <a:endParaRPr lang="cs-CZ" sz="4800" dirty="0"/>
          </a:p>
          <a:p>
            <a:r>
              <a:rPr lang="cs-CZ" sz="4800" dirty="0"/>
              <a:t>24.2.2021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391D92C-0EDB-4CD8-9FFC-E62E5DE13E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235" y="2257743"/>
            <a:ext cx="4152550" cy="13459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data:image/png;base64,iVBORw0KGgoAAAANSUhEUgAAAMgAAADICAMAAACahl6sAAAAYFBMVEX///9Ruen6/f5Uuun1+/5Lt+hSuenu+P3z+v285PZevuqV1PHs9/xrw+zi8/va8PrT7fl1x+3L6viGzu/Y7/q64/bE5/dwxeyt3vR9yu6a1vKk2vON0fCi2fOHzu/I6PgnqIbmAAAgAElEQVR4nNVdiZbbKhI1ILQggTZrQZv//y+HAi2AJLs7nWTy6sx5k267JS5QRe08Hn+c8HOWnDEuhyr482/7Y4RbSSgrpSwZDbsm/n+P51dJLJRMlVDjD7JiZrR8/r9H9GtUcZqK48dsJKT5/43m16lirHV/U3Da/3/G8hMSjBWn35Xh6/8xlp9QIMP2/Nuc8ezvj+VH1NDx6tcJHf72SH5GcXc99bhm4ur3/yxVd2x9+8E/Sim5mfiAl/jvDuVHhLvb4absv8TuGUvvPmrISSr/wyTILSe86IVY/mcpv1dGKpr8zZH8kAS5PEWA/lsrEvHp7qOG/Kd04JLf2VETi/7qSH5II8mvP4iY/C+dI49nOF9/0NL/lk2C5bVOFcj/mvpbhNPVFur/Y6qWWpIUXQy5IPI/5EyJRdGkklNyOvmenHKZNoX45/0pOHv2U0loSNSASzI6048TxhRAQhDplr7I/lnpFef9xELE5NBUWYwf2UJlsUPBeYq65wMHWdHMkhHC6v75G1YG/2bhERSjWglWj0V2jL3hRPZ5rEg0E0OT2BYBZwo0RyGfqx9iiVIO4vE3rS5+jjxE3VAd2wVHokqagVFKmCJCKUVM7bf++E70HCVBfCh+wP9PSWv482X4DVCyRoak6/NtPHHe9kvH9eBpODbDNKV9T+QwSa6AsbrJt2XAolFYuv4X7fi4Z1Rqjaekww/FIc7VrPO5WCckK/qaE1gFCkPu+3AVXYX+RyCqvmaUdLVi9u0BfUdJWnx/RvGrVO8wczBTNP1kk+JqIaFMjBqopndRQpfJsW0WQupEsYQIV42kQrswzhKJ1FLxelvEuJoIku03p/Q5qSUnxBgFOVNPuFHvvgKjRmydSyx6tUnUGhQRDnpGhlz/+gBi++uCpKOIK0EsVyw4Bx938g0oeUpYR7sX43oW8cQmwtpfYhRcKBizWdmsqRXbpq1mZFHTepucHcgLOc7SaGRh3ShBR2SzPqLntPzqqigYZEpJKZTOY17wJNOLo/QXmE2oGTAw8FOxCUur1c54ctLvMyPCVVF5Uc/rK9KQJVE+831RM2DdL3gmcJGScKpGJDNwMdfmZQOqshSx7wZhIEZg4AevGthkP5YEt53wFpDKf0bV0SnSDEJkEpunMvJpUuNWqlfn2URrPXNyNdQyrvTqtvv6qgLhltNaz12clJQNz2NvxiWxR7wDac9AHtFAO9iDYuS0a/R4hNr6/ZuRCLUBYSPkJZ3N3A+bCVcRhUwL5ParqyImyjVfBQBjtKcQp67h9BYIGPBM/zpqOsoNlKq83V9RuzBSNmrxG7ZrpOPuJxsoSGC1qlR/5yMp3S+c4Yu4kpT37p+0nrddhOP2waVIqZhBopZWySAtttSkkvE8p8Fz4MCJgZ7Ibsc6bBYclgS26rpqQ/FpWdTm7PS7c8Xto4c84537m90vlCBeD4047ZqCsdWrEjR8XYtcUu9MCHIj4PT8JRwNhwNj45FHTuaZSo0qSmpCuvEtlmp9SnzJl/NJNpHVdm+olCwkZa8Vx6jd8VZkxw68PsAPQU9Ysy+g1kdJOZqTKV8ofx2Lm+3OjAQVuEfcLDBWyJVOmibnqTOfqzdomXS9k3dZuFNLdyDFIwMtkUwFVvLqANzQwygWE+IJ/FR0VM8XFu3AAcXTDEjMjMz2oic7Tw6wNC0Lh3V6g2cv1bHQgSHno1HbSq9dNIesuYA6Iw9cQjaeASAPo5oRSbh9iKeW7xG/lEyGV8QpkdVrLtVQ5K6PipGhxfHvBeXu3J9YYKaC7XyLBTwhVGjUti7yaJswoWQefLko6XIl7TPfZ6VWOlyB9HTDKOS6k/c/47ZnJZoJb5W1rOQoUqbk0G7fDYqUkdqbKSvCl7LYTIVUAjo/jKKsagZtl4ZcTn0lIlxxLfPcDew+1XXrtkgW5AyEeQJBbY/DT6HsmEGNnyGtfO6WmOZ2yqbeUJO0VS5EnLNuZ/t+iy0FcGSCQXe8AezSRBnhyjAlvGakBwN28kXK/m3PZ/VUbJyxE5AUbSdKIIyRFXR6f8TZsxmUEaDepazlYt8Ij/ipUKjl2ShU/wvVf1jHrdO3OE4w/Jw79ZS0yQNnxoMoT2Z4A+NTX5I7E0YQJ7oTS5ar6feBRHzffwlhiz5dGto/+1TNF2LdNCYiOt6As3ZQg+pmtQbFU60CUF5UbdKPQ026Y9qDjlte5RhYHcGAK8/Lodb8NdYcUTI1z0soiavgNrBh9tDVDqQ49pHowZDPAJzawkzZwYWwPdw4VmaaGo0c85sTYbb1hRal7pCzAkxtBIKr8gWXWv1JvZUPr7MSMDnRwYiXwRUQN9AjBm1zD2h8ehMXr29KD0Y5U25vAjzTVMTmyzjO8qpfOFGG9SzNdp1b7x1RoVdtSlwsQed4ERM9YAvI8wwEqwePsLUL5Djz4hxAKDOSDe+tPtzZ4Qs8UsbLGkh2ap8SvjR6FowXgQGatHHRiHZSEn6ynTmC2Q54xfnRJRBraz1y3qhvLCCB95mNNIiQLU2l/hEa7eqWZmYjFUROsuw472Sd9kkeW0PGGEw3itSj5fyyd1qmsKDyUBoLR+8VRu7uI+zRCsQO+MaSVEEp1b9qDlMSiBVEX+gx4KhVZ4d8YwI3jlINP+EgiOM4OG9HUIBk37Z9qtZGgSkOdlR2eod2Nb5F9jNfSJ8p0QZkRNvU1VbISnBe8Bo+JiKrZqn9j5bgfWhdFpWvOzZpHY4b7vNDQNWs18WNld5TavY7mCN+yZCNemS9E6SazfGUbcHEMdw+Tex3F6zT+nEVKpVSLfx04a2LGo6mmxEmzhk88buwHmj+zmwoCw4cVunBHGCVdHAaDMRm/tooDHtU9IjFKXFmcVaD9AciZFOTAE/UF/ZdNBKWXC7Kcc7CUOryRtdtOZltjMpkUIroC5jD8g5qAyHedJ2VpBFhFpD9+z2ymAmP+nzVLK/+r0qZMtbO01+UKL2w+nBti3y8dJfnTTCjztHRlMGzmvZZIwlLd1M9S5Ue6ADBnVHor4BkjJ9GGpfbeZ81JToZbGDfI362MXPihMHTSx5RWupkPw83zPILYNBFp02lVnZKWdtAgm7Rb427E5BoCtEpLIfrQ/sLXvLCrYNfHC2eY1VJPeecSXy7Dqiy3VMPPSWesliAA2WDmiipae1CXJoVicvFA5LVaBzPkcTJVjiDVtltp7wCcOotra1Ppd5zspNhB7o6d9wean0GZ5KUWAxZuRp0D2A7Z11XHgnK2vy8SrFHVKMeBxPyg9Re9lPcE3cezTuVfciVhWJOibymfjBh9hNditozfkRHHBsk6tVh2Ii45XSVjFg6+UvmhFMrsgJZRXww6UmMFz/rZiCNqwgphkzPrJsloEV2U9+0wwXUrGPW9ONiIqx3HlJwYu8+3HZUvgzbp4oJ9S9f7tlkhHFQbh5NDQQP62aoCHUDjIMS6osjeePBm8z13aKCdHulSaUXeliujL9Vbcy1QHKfULk5vNpFsA+j5UjL6NzJCErCwgCRNpCeak076BmricNyA+mV5F39jeuQe9Td6IzKFC6vc1qUOb4UIm8HpSXw0ZuIlnCb89TpMtgbWix66pSktVY6N2H2HYjmgYrUMOeiVtM/LWrZj7FAEmTWgJPOekhC2JV/UlNz6brUIoEwJXnKc3iyZfbExDPinpADyaC2l+TWX0Zc76lgZXptrCjNSujnkWGQanNQdFQwTHrFIHBi+zUKfsHyhqrbpJYilP3rwp+lcFiP9k+XDQnrLXUKyBxOGxCsxCueIKE86PUxiyM4xClaPXa4XsWvp42o16XX+tPzJPj2AV9nTVak+zBF+dwxNbtj5SRtvPSLsCw3IJH2C0fTMRFKmir7gE1thgO5axdKG7EEfZTS8npctysy0qvzvXD0iZYw/+yE4JEc22qhi3McGSeDBSTnSjfNpHGNbX9cI1ar80iOlktMjb0+3omb60BDf8MjIDcugFSMW/ulCX0xAgeXCRcGKSXOkTiCYmoBSZWFkklvQYG9kmooGbWN757Y73mefNoPnbN+56KeL4A0xMbRI1+wq1NrDxfimTgag3YEb5o1ngipcbwoC6BvHZ+I2qwNVoeD8+TWeW88EjJ6nHI6w61B+47bRzY4I+9R7T0tYbbPsWXUsQdGMHp2IJQ81akHSRDg8XfEBxpPksndCbAo3FYjg55epoNpyr0U1yDh4eCYQNLFgUfSHedLNhBeItte0z7dxVhRCsj0SNCURZmoenXkWi51xf/nBAwPiRoMLffTMl/QdJ/i6WbpgS5dVtbzm1B67p/BFsRCyZpMuF7sF0rxZKQRXmghdkdtUCz2oR1fIVFSxtF/I2W787nKgrj4EGdUdvOyLUCWyNBZS7VrS5c/YB6Pp606zug6GwfabEBqHqVWXRLkbh07WQmKSyTuXo+U8qRO7I6g6UOOg2JmsFziYuDEiye2zmkCUGs6H+/OudElMuY46WLJOrMKSnpVhMml2Z/y5DaS6zXxq7SUIjgxItGt3rJRAp6flKsz6uUu3Yt41mkmUe/gWF/Zu8dUrvRADSSQ5USZOjgP6ZDbSNTumk9InvysagVleY6LnUlApk7d+HLY4zy1yg4OcVgBccd8OWrUecnYkuGotfKRFJKDC+KanrWq/IwE/HtD+IX8iDw8V3OdcASLjSOyC9xenkt8XLVgSY0GpI7tfeqfttYAa3x6s7LnvOOiUWZ5Tm6rUw66KGGpPPkBWQGW5Meu5Zy6/uhg0iaZAtIF6y+OL1TEkoRZeVGrIcrQWagYYoZYfqEqaDcgLBzMwzE6nNnbP4m+pI5fGaxPoYHMxy/2LzRoOpjxPP0P7auwlbMRztVH+5U06NlLzz/LjsY5VQsidzEdjwx1dSgdLejJ1EEay0PHK0i9D220efwSSZwex5WyGcsw1Qrp58yZPHT21hmH2g/WqZrxg7uV8VBXgVowl01aNMCWONhhtKJ9zr4U5QUSUCHhVMBZpWwhobfVjD4XobTItliqE47VzNveMh1aiZpQvZ+VOuIqTzNqArsMzkYV18TOirpCAialrBcILqkDvQFt8UluiiEsmlgX7h7LM46sdH7THEk0kdwGoQSQw7ZqsK9OWr+o0LHqgts8pZBcVC5VhHNeTvqM1sH8oLz28toDZZOoQz60uRB54msJkLvvhHNYuW+z4dgwgjtJW6A+MhsITq2ToHBN6e4CiTJegz12MwETO174S2qVcIRYHCEMfBH+1x0RpWTRYR47MdXck3QVoTYQmICDW9uwtiN4HTk5cCfbiNIiK/+4t7TPIGVF/kqSSvq+o8oSOA+nGiRyq4xfoavT9C4Qt47EnZ3zmghmGxhmb3Xde7mlvTjxFtPvQ1c4uIzuyNHetdhyQkvHlT+58+xIMe9IBfes812v4noCU3YO38stHXPdA6/eAkLs8mYwwlV7Hz0bnQ3jZc5ofj9WIagdYQU24/G0bPIkmS7Ten2o1dJrMG6lgl71+eweqIO1CLPr04A17d3jpCKucZrapkvWOVME+S4m/S0QPfc1F8HUkyJWvwUiWfzARxFhQazBJG585mWNzNesG3W64NnVzEdlD1k/u1mDSjrYCgXuGSmnYZhKFp4S3DCwLnbiSifKAKytN45o3r6fM2fXC3uvjO6CCOPTmpwVVFoKs3P5E2Tr2ZUXj1MSXHe4mS/CvCMI7/7kK7FJc4cdu8ajshXzKM7ypHQkqjrSj62RubqP2vK5GbrTwCJnCFKVs+MJ9qcvx8Os1jjNsiy6FE16lPeeRiBdbO74cHEldSULc1xocKTP9g82O8bpVmuh5I89bX046OTzNU1GqcH21PTUTuFO35T0KiZ5WzL/MIW0WLp1tviZjGPf5o4RkFtHulIY7AMrlwd35s6GAdkB5QCUlVOftMlCLUNHmZkc7U4id995pPNc3Hwa/xtdp06RG3lQoGMN1JH+tD85eEHMxI46VK7+oZ2PIoFsEBISNXI2mOq3OFFWrVggxo7B9RPKe7/V2lEiJffWlV4u31G3o0y3EgrQYWw2NrENSE1LJkYGh2lnah8nyQo5yJ7VqxJRK0nIayWdOp2wGyQdYnU6cVS/NQFBKKr/3DtTCtAIL4PVQPESDnkcxCKpkS32C0amdEgnyO/q/GhXT239A09eSB8/+5pDss6aZRS3E2e8/lA8kUNuafGG2zWGkd65v5QByHip3luOnGx5D1HP+CI7SJEamnPKXh+WtlNBsOWUKxBl4ij5gx8j/ys+CUh4EG/0Rp3gM72x7EWTTinUQWYzwEnaZuBkEo8gjuJr1lO7QNpKYIN+Q6eEGJL1In6ak50gYhmUX+vAInoJQpl/qFdTO9kxnZSE+w0dBhaYbHmrACuxBkqMvPn49PUsf97k0B8ELGnl8YPO9RsKwQekWG0hd1MSAIYs/IL36+vUgOfa9rvg5Te0qtEZkvOt/I3hxMzfzBjUrTZ937zym9Jn0TdN0ztGPWgpjsHxhBeIF9DNQNa3tHdvATHeAkffHf46T/QV3sW0skaJxjBECIVKUPVX6bgNVZ86uox+5SOyXBYQYVAmQIhCdPWmDI5LeAlCBGouL7EUMBntVSsyTXqu7s6ZfOCQdLgSJDhPZza/AqJHW6DDa/dShtKgv3gGImaO7LdQVl8lZupCoeI2jFiAKdZfHiOZTs52iFJyCricgbRmgTN21EfEXY2vgUChl/eWkJ5KLeCL4MbObx2nuuhxvgLScv8F5iV+/cU9EIKOHT2S/BJI1V29BVGvU4F+3ALpLnd9ffTBnqJTlFoZJdsL6Erbj6GbYHEG8tpWpCa7ESlIfwEE97dvob7qpc8IQe40ZJ1wc+5VFqQo3DYTl+k8Q+OG7S3uO+6BkD7ddTgs5RkIHhFd1zlUav48QynJ/hY/gMnlqczjIxCzn/VGSl9ZYFK9i3nbbNQOvl8BaVYgguwBi57VPhCFY50tyE3Z3jLyFZ2HJP4EpLgA0m871dXPgTHNB5Z/4gyk2oA0UBa8/jJnDHlAErOvQIC4KYd8my8nuw5cyfc2Yn8FpFrf0J2kci7XhT/U6SsgWrQIBSTf3S6xGZ0FJDezQs+5vWJZJ9LWdT8AuVqRqDNvqE8iAEKx62YQxxPeAFHK0VaNmnpAgppesYJ5y6z3XGibQB+31plHRvOGa8szmMynuyZ1C0T3cjsiZr0HpDEz0l3ggGwd86nlqfkA5EL8Cr3k9JwDvj7Q7K7dV3IGUlhAjvziV+gAMcvuBR8PWufL0mg+iN/2fCCaqbsKvhh6MqrE5b4kt0Ce2rMybfqqYYkdSKLfEt6aroLrsr3Dm5mBg+T+QKxAwXMs3bhzt86ZRu3z2uyNM5CnqQPX2o9d1mMDwXpd6ZsApyiADnmmbY17FaWAaXPStiri7JwLCpTBnWXidkVyA6TSQIpt0gNuAzH7F32jFbCAhmrPW++D1ilbW42f9fs+p35sdAYiNiDtw/IXYAeI+aubIpZL0kbT69b8j0EwF5Zhta7517vGXQHRYzdtUTI2XQHRwph+jtMepBWf+2ai2tQVVjJKBu8L74TJ14CQFcjLBuLwCC41I36nxak+8ca7DrYQGMFKmTg8poJoqfj1Nb8Couel0sfZDsSRWoZhvtXQWIvWe78VhuhpbIX2cy3uuy+zyAWQzAB5uUBexDpH9PJQvzb8LemQrbxNmNWLhZcjgFNoIN/oEGmA1M9io2drgLSojaJYbCVRzsmuhRYtP2UAWIQhbzvu7oVQAjrKfIRHPCC4TdobSsQBBBFGDjLr04aMcc7XIwxPPwOS8eVxVJhfkPYLW/UMemvRfWtF7MoSRdaYmtV0sT/RQBLd8oyuoj1ytN91a33DASkgelK8yXXS/qAi3L+wMvs2V++AFDYQ5xMDZHXwmMVuQxv995ldGznJm7AChiCmNuwNafF7eA3eACH21nKBTAeQddrXnXWIX/3jx9TRg3SZ6WUu/0aLmv3giE5jY5FuK3QPZNsYKxBqkwGC9NYyuzonyAayOrm+cSDqetD7TryP1Qs5HDl0o6PNRYSeyJ72DQiw9U7mowZx6HBmNmBKuGPqauWXfkxc2klXdLiVUD5Vhtt3HaZwlMZgmFKfpJndxgJCpyjbaS1CbUgVF6senpM0Si+UxjeBk9iIxs0IgGjmO17X0W140S7XVjX+jdZo1MqNUy8ORHMGNkqmT4YN8KK+7bqD6k9qvDp3oL3Fyqy6S8ZdsZghDIHmgB9nee/bZh4VzBn6LZAe5e36e93OxQXSmg16O8WrnbodaNo+exdYe6zVMOnBJEZuUX6jN2baRg13uXYFRMvAPkzWGztMHpELJCjNut7ojbFxTWzOd52FFfD3CodmErvd86pMXLsFotX5sY/8StcyQMiaHRjUWpn2PI0tevOWYPW5bMlhJhXrQ+BL7wQ79BqX946abMXB37iDthWhxjjEs5ELHhC8rPN1EbqJVxz7evU6p+aT2m/CjNb+K8id66woV4Xk4KAzkDWvalyjCg0yUXff9ytWpeXcESGXyOUgnYWF36i+61CMRLC4e3eZpo4zUwyr89xOCLhaEQPENOFow3V/nJzY7Tpf4fS033I4Zvfcc53WJ96m1OjxgddL2Nluq38MpmtpTRQXi9e0hWSold3+bkVyPdot5evsjW+2eSHL2m8NZ9Wwu8qPagC9qd4LX/3XEOF71LYeo5Dsmgcr62mqS4aOM91e4lsg2qSzyoIu4iMbktC8BVJC9lifhUPnl659cN4SFGh45QD3IRjk9ai6AMJ3IIlVpnUVsUrYzVsosqrSCrBp7r2lB2Umq8s9Zq+DYiHlHm9eAdH5BzPKnXLMy9BbLq9Db8wuIRlMIvZnXdkk8AxexuBFmBJ6Lfky+R4IcUsHr4Oh8RYNsd/ihly18Ig/p8Y/1oza5yn/wQSOtz2r/sEvWkY1ekfYfxqvQChyNuGgv3h2mGV9SZy3+EFwrdEW15dkeRRz4KaL+6ayl+6upp4esm5qr07hlnddx23+akOtSsxeKVivv3jlJI0LaOwFjAGhxMR7i+nPNr2zqayXwAZsL0EHoqjatjp3cFwJR0DWh+qg00AGT8UL9BdvtCUM+XWv6qrhv5ZCOoP5CyRAq7A6Of6EBmSqXoffc8mFKRMb73L8Tm8HwZB8pSDrE+VkkeVvBFKBSWW6232FnmBZ3d3W9i0awsrUgQ+/I91svdWkOUm7W9LM1PhLgr/ucVwp4GVsgKS/BsSvJAQPRcw/6YsHFeCRX/tZHtRcNjB9R5B5a7qQ/RKQePYq7NcF+XqYA+tAcut5aCbq3535icBMM+9Nv+4j2QnaeTlLkoAkjfl35qQAXSbwuldNhO9VmkE+fmFewJaLyrCPvwyk6PeunC3k5jrlrRpC/73binSOfRE6CakTe6a6uU6Qw/m73P7xTrqKQUjaNfWHkqiNRgqtlgNot0bLYirdzxpddvKttc11SDx1e+4pnmkIa3pJwvLcIeuKdNFP3HQhtfsEvaGCSElI2VeSDhGubSC5vt9n/O5VcSP4y4RzV6l2wDw7Srq5COYvOZ2zTtuucTV0qPsKg8WdjKG1ry7gx7WVuav4toAJ/u5tRREHd25jd083TcmyBqqf4u4+Ddom0YXp2ji8u+gacibtnw6ePXCnAyQB0WPQfI+0iMC11XDCdn8XX720WHRwbTNsqyj9is5ql3BgeQAxfZv9tvRfIVwDv1ubK7bt3/mrmpgybxZG+dTkD5ySz+aQXZ1sGbRqKapzDeDXyLgE9yTqZ4nSfXvGb13hNuGFR6JZCCV1JfgXUg/s6+4asjWK7PWZNvzaXYq6DHW9LAG7Hb2fX7JsgLA+2QPJB4bS64aQLjmVktBjEWbvqav/X+f+jl8bQw2clUHBl/A6ekfllyNlugGj2u1YpIh9ltlB7bCzmJBSjEx3Ba/A9htkirwL0jXcT71V58wXxWAKQAIFBDpl0Y/OD6/6FPp18naCLYWnX7+kM9GJlw0ilDfC95d8MVSmhbYGAn/0vi4VvNne7olekhLtzOx/cG011sX26r+sC+FmAGx/dC47v6QViEaA5w/GmnsC64bVhHPth7ebZHyf4hJ2bDChvhg7YncxcQu5DWXVBS+O4Fi6dtU+T6nSTvdNrBt+Vq0urXU7KnyfTEVkVqrpD/JV+lW1lHW9dH5ETpTnbHQ9yW0l2VW8gPuRnZGyaVqWum7MX9ZVDAieugL9h7VZlVbVcg5TFekwWsaZlLJUNDn8rrSRS/2hgNsBrkYRMb+f5ABOoq4rmT45GyhJX/sSDT/3IJiy9Cc0cYBmi9AroMABEDQSP8zfJ+vG61mLi+JS883IYPcSwdpJBFf1BUYfgb6ua9+Enk7f1BXPpFgdlD19BQ048xs7ZhmnS19p91TFSmElf3yFBGniybRSCfJksFOklbh8wP0SWakDhw2qf8DoOxJTlg4thNQc5k4JPjRpgvs1qgb66tyVOBbXJkShFNIgRWOh7x5AjvdQWUKvsFpxHGGVn1Gw6ANZrUlVc++a2YQ07QCNM/XNS9fO/qC7vi24Ba0UD+CATZPW/dus45IXnY7qVX6Xsl+mWG5IFuqF3HXzbizaxGo17lNC0CXARofjcAu39D1Gr6sGdFLhmj8Kv5vUDygySJ6cnlrF2W3vo8vYd9DJ9HJJbPvm3M16RFS3Gz13YfoJre3IoDG29z47j01xU32evIRUV+dhNttHdX/KcuqRbvdz7l70M4qkll12b9iVbNU86v1y9rXzWOofy0HjXOMUd54pHowmvpUQv3vRTyledHMQPFO3Kb5XSSoGv512CzqZV1iAq9KNQ7Ue64naBFmb8DoZ4icUpPomNdwyt2Yv94ofnjXaG/TiLH+ZuU5JcxQoiyUsXbXM21lrz3o8Uvlb5K5LajFKmMW8tLeXH9rCxaJjbzhv5rpjmxYiOGGsg8uQAp0cIN2G1c7FEcFoetZnE13+yKX0eL30T3fF3hFonZgAAAMvSURBVCa0dZKTskYiUsMtjRGnTKZjs13WGuVtP9ScQuEFXGdA3Ttorcfka7NqpYPOv+E8v6StkTTczrm2sHankh+3PCZ+09AHCL+tqZvQX7UWdlkXFjqx662rtvD1TR2/haC1N7wwS0MTYh/tzf1ybtw4I4mk1ZwuaqWt0a4lcdvta7F/08bvpmBrtv7q4MzI2SSKthlT/dLRTT3ykTg4HrsikA9j0xZiVKq72ObnWV70Qv/NBBciwjvUmREOksK10tCTByD42XluS1rA4XyMtYsexIDSGBmjZX9ch0iub5P7rQQ3hmpeh2tuSN23r6d4gqcm8k81aDm/Q8PyZBuNii8iSV5ZXrX9xCgyesFlM+8/QXi/4uK5360LHjRx7udq1apcJCHChahrZ9Os50TqswU64L/tr/w7KRvWexHgYgyTkNaiqT2736zrbnSLD5cE6U1mnZgZkuu9sPzoe/43aLsq6YHVqoR1Eun0y9MI7A6vZ793wBlJcQA3BJsrpnAhL1IO/yzpO1eNnpHPHC42T+npIo2Yw2bLer39klO7YdCWC7jTa23fAzvV7w//Fwgyn1YocP1r2JFTMAkKW2OFWF+DdNFroicd2btvP6fwpDr/JYJLHuR6+w/ER0k5uv6SKmyh33urNiLrC6dt5CPIG8lIN5rFCKqaXF7x8pcINI3tNMd5r0YGd7XtbuIm5Ob6Yn0p8p7xqZRi7W9QuM0aZk358cbAP02RGsMaW3ts92JCZ7aXyKJgQN12ay1+SdTFcSaKPpVMX+i54o3hHsmr28T+NoHUQYrZV0EbZNW4dCQMGVcDrufR3Ls6ztDxvWNhCFebJlsqFtzOuurL/wKJXgKWar9IMRbPZJz0PZFr8QzcnFrWy9wUYs83g7uYQ9qNb+7S/OuEdTIEWxrn4uogyoTIn4ryXGSZ81GepJzQ7vOt3X+dlE1YMwqNi153l64aCkTVK16Hu5ivr4P9Byiq+hrUYV6m/avIRWRdeQnLU+jrkxVcJsfXbdOpf4Ow2jT9Ald/UWALKSGYAv+FLnwUflcrAzj+t0HshIPsmfTpVJcdNw1EOYd89zEpsj+A4X+jfCBctuSMFAAAAABJRU5ErkJggg==">
            <a:extLst>
              <a:ext uri="{FF2B5EF4-FFF2-40B4-BE49-F238E27FC236}">
                <a16:creationId xmlns:a16="http://schemas.microsoft.com/office/drawing/2014/main" id="{4B604A14-3DB9-4868-B9F7-B04051CAB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4195" y="2257743"/>
            <a:ext cx="1345964" cy="13459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754449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185DB3E-ABDA-4744-B5CD-CA0F234443D2}"/>
              </a:ext>
            </a:extLst>
          </p:cNvPr>
          <p:cNvSpPr txBox="1"/>
          <p:nvPr/>
        </p:nvSpPr>
        <p:spPr>
          <a:xfrm>
            <a:off x="433403" y="519517"/>
            <a:ext cx="10547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Ochota se testovat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55F4A4C5-B076-4F08-A19C-D9F8A904B4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9595"/>
              </p:ext>
            </p:extLst>
          </p:nvPr>
        </p:nvGraphicFramePr>
        <p:xfrm>
          <a:off x="-842126" y="1791461"/>
          <a:ext cx="6214844" cy="431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50E5A148-8385-498F-B969-906B4A12FD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712577"/>
              </p:ext>
            </p:extLst>
          </p:nvPr>
        </p:nvGraphicFramePr>
        <p:xfrm>
          <a:off x="3662605" y="1791461"/>
          <a:ext cx="5669402" cy="4318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9115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BAA11-7FD5-4539-B060-D7CE931E6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950" y="1358046"/>
            <a:ext cx="8534400" cy="1507067"/>
          </a:xfrm>
        </p:spPr>
        <p:txBody>
          <a:bodyPr>
            <a:noAutofit/>
          </a:bodyPr>
          <a:lstStyle/>
          <a:p>
            <a:r>
              <a:rPr lang="cs-CZ" b="1" dirty="0"/>
              <a:t>Závěr</a:t>
            </a: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endParaRPr lang="cs-CZ" b="1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8AFB07B-6776-47C1-9F6D-F2E298C551F4}"/>
              </a:ext>
            </a:extLst>
          </p:cNvPr>
          <p:cNvSpPr txBox="1"/>
          <p:nvPr/>
        </p:nvSpPr>
        <p:spPr>
          <a:xfrm>
            <a:off x="494950" y="1518407"/>
            <a:ext cx="1057851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 mateřských i základních škol jsme zaznamenali </a:t>
            </a:r>
          </a:p>
          <a:p>
            <a:r>
              <a:rPr lang="cs-CZ" dirty="0"/>
              <a:t>     vysokou ochotu k tomuto typu testování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Byla zaznamenána nízká pozitivita jak u mateřských (1,2 %), tak u základních škol (1,6 %)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Základním školám byly bez problémů sdíleny výsledky PCR testů v systému WEBLIMS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Pozitivní osoby byly včas kontaktovány, aby se zamezilo případnému dalšímu šíření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U základních škol byla zjištěna velmi nízká falešná negativita </a:t>
            </a:r>
          </a:p>
          <a:p>
            <a:r>
              <a:rPr lang="cs-CZ" sz="2400" b="1" dirty="0"/>
              <a:t>    u antigenních testů (1,64 %) po konfirmaci PCR testem (= jen u 4   </a:t>
            </a:r>
          </a:p>
          <a:p>
            <a:r>
              <a:rPr lang="cs-CZ" sz="2400" b="1" dirty="0"/>
              <a:t>    negativních testů z 244 se prokázala pozitivita PCR testem)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575A9DA-9F11-4789-A548-15029A1ACB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886" y="4746420"/>
            <a:ext cx="4152550" cy="13459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4" descr="data:image/png;base64,iVBORw0KGgoAAAANSUhEUgAAAMgAAADICAMAAACahl6sAAAAYFBMVEX///9Ruen6/f5Uuun1+/5Lt+hSuenu+P3z+v285PZevuqV1PHs9/xrw+zi8/va8PrT7fl1x+3L6viGzu/Y7/q64/bE5/dwxeyt3vR9yu6a1vKk2vON0fCi2fOHzu/I6PgnqIbmAAAgAElEQVR4nNVdiZbbKhI1ILQggTZrQZv//y+HAi2AJLs7nWTy6sx5k267JS5QRe08Hn+c8HOWnDEuhyr482/7Y4RbSSgrpSwZDbsm/n+P51dJLJRMlVDjD7JiZrR8/r9H9GtUcZqK48dsJKT5/43m16lirHV/U3Da/3/G8hMSjBWn35Xh6/8xlp9QIMP2/Nuc8ezvj+VH1NDx6tcJHf72SH5GcXc99bhm4ur3/yxVd2x9+8E/Sim5mfiAl/jvDuVHhLvb4absv8TuGUvvPmrISSr/wyTILSe86IVY/mcpv1dGKpr8zZH8kAS5PEWA/lsrEvHp7qOG/Kd04JLf2VETi/7qSH5II8mvP4iY/C+dI49nOF9/0NL/lk2C5bVOFcj/mvpbhNPVFur/Y6qWWpIUXQy5IPI/5EyJRdGkklNyOvmenHKZNoX45/0pOHv2U0loSNSASzI6048TxhRAQhDplr7I/lnpFef9xELE5NBUWYwf2UJlsUPBeYq65wMHWdHMkhHC6v75G1YG/2bhERSjWglWj0V2jL3hRPZ5rEg0E0OT2BYBZwo0RyGfqx9iiVIO4vE3rS5+jjxE3VAd2wVHokqagVFKmCJCKUVM7bf++E70HCVBfCh+wP9PSWv482X4DVCyRoak6/NtPHHe9kvH9eBpODbDNKV9T+QwSa6AsbrJt2XAolFYuv4X7fi4Z1Rqjaekww/FIc7VrPO5WCckK/qaE1gFCkPu+3AVXYX+RyCqvmaUdLVi9u0BfUdJWnx/RvGrVO8wczBTNP1kk+JqIaFMjBqopndRQpfJsW0WQupEsYQIV42kQrswzhKJ1FLxelvEuJoIku03p/Q5qSUnxBgFOVNPuFHvvgKjRmydSyx6tUnUGhQRDnpGhlz/+gBi++uCpKOIK0EsVyw4Bx938g0oeUpYR7sX43oW8cQmwtpfYhRcKBizWdmsqRXbpq1mZFHTepucHcgLOc7SaGRh3ShBR2SzPqLntPzqqigYZEpJKZTOY17wJNOLo/QXmE2oGTAw8FOxCUur1c54ctLvMyPCVVF5Uc/rK9KQJVE+831RM2DdL3gmcJGScKpGJDNwMdfmZQOqshSx7wZhIEZg4AevGthkP5YEt53wFpDKf0bV0SnSDEJkEpunMvJpUuNWqlfn2URrPXNyNdQyrvTqtvv6qgLhltNaz12clJQNz2NvxiWxR7wDac9AHtFAO9iDYuS0a/R4hNr6/ZuRCLUBYSPkJZ3N3A+bCVcRhUwL5ParqyImyjVfBQBjtKcQp67h9BYIGPBM/zpqOsoNlKq83V9RuzBSNmrxG7ZrpOPuJxsoSGC1qlR/5yMp3S+c4Yu4kpT37p+0nrddhOP2waVIqZhBopZWySAtttSkkvE8p8Fz4MCJgZ7Ibsc6bBYclgS26rpqQ/FpWdTm7PS7c8Xto4c84537m90vlCBeD4047ZqCsdWrEjR8XYtcUu9MCHIj4PT8JRwNhwNj45FHTuaZSo0qSmpCuvEtlmp9SnzJl/NJNpHVdm+olCwkZa8Vx6jd8VZkxw68PsAPQU9Ysy+g1kdJOZqTKV8ofx2Lm+3OjAQVuEfcLDBWyJVOmibnqTOfqzdomXS9k3dZuFNLdyDFIwMtkUwFVvLqANzQwygWE+IJ/FR0VM8XFu3AAcXTDEjMjMz2oic7Tw6wNC0Lh3V6g2cv1bHQgSHno1HbSq9dNIesuYA6Iw9cQjaeASAPo5oRSbh9iKeW7xG/lEyGV8QpkdVrLtVQ5K6PipGhxfHvBeXu3J9YYKaC7XyLBTwhVGjUti7yaJswoWQefLko6XIl7TPfZ6VWOlyB9HTDKOS6k/c/47ZnJZoJb5W1rOQoUqbk0G7fDYqUkdqbKSvCl7LYTIVUAjo/jKKsagZtl4ZcTn0lIlxxLfPcDew+1XXrtkgW5AyEeQJBbY/DT6HsmEGNnyGtfO6WmOZ2yqbeUJO0VS5EnLNuZ/t+iy0FcGSCQXe8AezSRBnhyjAlvGakBwN28kXK/m3PZ/VUbJyxE5AUbSdKIIyRFXR6f8TZsxmUEaDepazlYt8Ij/ipUKjl2ShU/wvVf1jHrdO3OE4w/Jw79ZS0yQNnxoMoT2Z4A+NTX5I7E0YQJ7oTS5ar6feBRHzffwlhiz5dGto/+1TNF2LdNCYiOt6As3ZQg+pmtQbFU60CUF5UbdKPQ026Y9qDjlte5RhYHcGAK8/Lodb8NdYcUTI1z0soiavgNrBh9tDVDqQ49pHowZDPAJzawkzZwYWwPdw4VmaaGo0c85sTYbb1hRal7pCzAkxtBIKr8gWXWv1JvZUPr7MSMDnRwYiXwRUQN9AjBm1zD2h8ehMXr29KD0Y5U25vAjzTVMTmyzjO8qpfOFGG9SzNdp1b7x1RoVdtSlwsQed4ERM9YAvI8wwEqwePsLUL5Djz4hxAKDOSDe+tPtzZ4Qs8UsbLGkh2ap8SvjR6FowXgQGatHHRiHZSEn6ynTmC2Q54xfnRJRBraz1y3qhvLCCB95mNNIiQLU2l/hEa7eqWZmYjFUROsuw472Sd9kkeW0PGGEw3itSj5fyyd1qmsKDyUBoLR+8VRu7uI+zRCsQO+MaSVEEp1b9qDlMSiBVEX+gx4KhVZ4d8YwI3jlINP+EgiOM4OG9HUIBk37Z9qtZGgSkOdlR2eod2Nb5F9jNfSJ8p0QZkRNvU1VbISnBe8Bo+JiKrZqn9j5bgfWhdFpWvOzZpHY4b7vNDQNWs18WNld5TavY7mCN+yZCNemS9E6SazfGUbcHEMdw+Tex3F6zT+nEVKpVSLfx04a2LGo6mmxEmzhk88buwHmj+zmwoCw4cVunBHGCVdHAaDMRm/tooDHtU9IjFKXFmcVaD9AciZFOTAE/UF/ZdNBKWXC7Kcc7CUOryRtdtOZltjMpkUIroC5jD8g5qAyHedJ2VpBFhFpD9+z2ymAmP+nzVLK/+r0qZMtbO01+UKL2w+nBti3y8dJfnTTCjztHRlMGzmvZZIwlLd1M9S5Ue6ADBnVHor4BkjJ9GGpfbeZ81JToZbGDfI362MXPihMHTSx5RWupkPw83zPILYNBFp02lVnZKWdtAgm7Rb427E5BoCtEpLIfrQ/sLXvLCrYNfHC2eY1VJPeecSXy7Dqiy3VMPPSWesliAA2WDmiipae1CXJoVicvFA5LVaBzPkcTJVjiDVtltp7wCcOotra1Ppd5zspNhB7o6d9wean0GZ5KUWAxZuRp0D2A7Z11XHgnK2vy8SrFHVKMeBxPyg9Re9lPcE3cezTuVfciVhWJOibymfjBh9hNditozfkRHHBsk6tVh2Ii45XSVjFg6+UvmhFMrsgJZRXww6UmMFz/rZiCNqwgphkzPrJsloEV2U9+0wwXUrGPW9ONiIqx3HlJwYu8+3HZUvgzbp4oJ9S9f7tlkhHFQbh5NDQQP62aoCHUDjIMS6osjeePBm8z13aKCdHulSaUXeliujL9Vbcy1QHKfULk5vNpFsA+j5UjL6NzJCErCwgCRNpCeak076BmricNyA+mV5F39jeuQe9Td6IzKFC6vc1qUOb4UIm8HpSXw0ZuIlnCb89TpMtgbWix66pSktVY6N2H2HYjmgYrUMOeiVtM/LWrZj7FAEmTWgJPOekhC2JV/UlNz6brUIoEwJXnKc3iyZfbExDPinpADyaC2l+TWX0Zc76lgZXptrCjNSujnkWGQanNQdFQwTHrFIHBi+zUKfsHyhqrbpJYilP3rwp+lcFiP9k+XDQnrLXUKyBxOGxCsxCueIKE86PUxiyM4xClaPXa4XsWvp42o16XX+tPzJPj2AV9nTVak+zBF+dwxNbtj5SRtvPSLsCw3IJH2C0fTMRFKmir7gE1thgO5axdKG7EEfZTS8npctysy0qvzvXD0iZYw/+yE4JEc22qhi3McGSeDBSTnSjfNpHGNbX9cI1ar80iOlktMjb0+3omb60BDf8MjIDcugFSMW/ulCX0xAgeXCRcGKSXOkTiCYmoBSZWFkklvQYG9kmooGbWN757Y73mefNoPnbN+56KeL4A0xMbRI1+wq1NrDxfimTgag3YEb5o1ngipcbwoC6BvHZ+I2qwNVoeD8+TWeW88EjJ6nHI6w61B+47bRzY4I+9R7T0tYbbPsWXUsQdGMHp2IJQ81akHSRDg8XfEBxpPksndCbAo3FYjg55epoNpyr0U1yDh4eCYQNLFgUfSHedLNhBeItte0z7dxVhRCsj0SNCURZmoenXkWi51xf/nBAwPiRoMLffTMl/QdJ/i6WbpgS5dVtbzm1B67p/BFsRCyZpMuF7sF0rxZKQRXmghdkdtUCz2oR1fIVFSxtF/I2W787nKgrj4EGdUdvOyLUCWyNBZS7VrS5c/YB6Pp606zug6GwfabEBqHqVWXRLkbh07WQmKSyTuXo+U8qRO7I6g6UOOg2JmsFziYuDEiye2zmkCUGs6H+/OudElMuY46WLJOrMKSnpVhMml2Z/y5DaS6zXxq7SUIjgxItGt3rJRAp6flKsz6uUu3Yt41mkmUe/gWF/Zu8dUrvRADSSQ5USZOjgP6ZDbSNTumk9InvysagVleY6LnUlApk7d+HLY4zy1yg4OcVgBccd8OWrUecnYkuGotfKRFJKDC+KanrWq/IwE/HtD+IX8iDw8V3OdcASLjSOyC9xenkt8XLVgSY0GpI7tfeqfttYAa3x6s7LnvOOiUWZ5Tm6rUw66KGGpPPkBWQGW5Meu5Zy6/uhg0iaZAtIF6y+OL1TEkoRZeVGrIcrQWagYYoZYfqEqaDcgLBzMwzE6nNnbP4m+pI5fGaxPoYHMxy/2LzRoOpjxPP0P7auwlbMRztVH+5U06NlLzz/LjsY5VQsidzEdjwx1dSgdLejJ1EEay0PHK0i9D220efwSSZwex5WyGcsw1Qrp58yZPHT21hmH2g/WqZrxg7uV8VBXgVowl01aNMCWONhhtKJ9zr4U5QUSUCHhVMBZpWwhobfVjD4XobTItliqE47VzNveMh1aiZpQvZ+VOuIqTzNqArsMzkYV18TOirpCAialrBcILqkDvQFt8UluiiEsmlgX7h7LM46sdH7THEk0kdwGoQSQw7ZqsK9OWr+o0LHqgts8pZBcVC5VhHNeTvqM1sH8oLz28toDZZOoQz60uRB54msJkLvvhHNYuW+z4dgwgjtJW6A+MhsITq2ToHBN6e4CiTJegz12MwETO174S2qVcIRYHCEMfBH+1x0RpWTRYR47MdXck3QVoTYQmICDW9uwtiN4HTk5cCfbiNIiK/+4t7TPIGVF/kqSSvq+o8oSOA+nGiRyq4xfoavT9C4Qt47EnZ3zmghmGxhmb3Xde7mlvTjxFtPvQ1c4uIzuyNHetdhyQkvHlT+58+xIMe9IBfes812v4noCU3YO38stHXPdA6/eAkLs8mYwwlV7Hz0bnQ3jZc5ofj9WIagdYQU24/G0bPIkmS7Ten2o1dJrMG6lgl71+eweqIO1CLPr04A17d3jpCKucZrapkvWOVME+S4m/S0QPfc1F8HUkyJWvwUiWfzARxFhQazBJG585mWNzNesG3W64NnVzEdlD1k/u1mDSjrYCgXuGSmnYZhKFp4S3DCwLnbiSifKAKytN45o3r6fM2fXC3uvjO6CCOPTmpwVVFoKs3P5E2Tr2ZUXj1MSXHe4mS/CvCMI7/7kK7FJc4cdu8ajshXzKM7ypHQkqjrSj62RubqP2vK5GbrTwCJnCFKVs+MJ9qcvx8Os1jjNsiy6FE16lPeeRiBdbO74cHEldSULc1xocKTP9g82O8bpVmuh5I89bX046OTzNU1GqcH21PTUTuFO35T0KiZ5WzL/MIW0WLp1tviZjGPf5o4RkFtHulIY7AMrlwd35s6GAdkB5QCUlVOftMlCLUNHmZkc7U4id995pPNc3Hwa/xtdp06RG3lQoGMN1JH+tD85eEHMxI46VK7+oZ2PIoFsEBISNXI2mOq3OFFWrVggxo7B9RPKe7/V2lEiJffWlV4u31G3o0y3EgrQYWw2NrENSE1LJkYGh2lnah8nyQo5yJ7VqxJRK0nIayWdOp2wGyQdYnU6cVS/NQFBKKr/3DtTCtAIL4PVQPESDnkcxCKpkS32C0amdEgnyO/q/GhXT239A09eSB8/+5pDss6aZRS3E2e8/lA8kUNuafGG2zWGkd65v5QByHip3luOnGx5D1HP+CI7SJEamnPKXh+WtlNBsOWUKxBl4ij5gx8j/ys+CUh4EG/0Rp3gM72x7EWTTinUQWYzwEnaZuBkEo8gjuJr1lO7QNpKYIN+Q6eEGJL1In6ak50gYhmUX+vAInoJQpl/qFdTO9kxnZSE+w0dBhaYbHmrACuxBkqMvPn49PUsf97k0B8ELGnl8YPO9RsKwQekWG0hd1MSAIYs/IL36+vUgOfa9rvg5Te0qtEZkvOt/I3hxMzfzBjUrTZ937zym9Jn0TdN0ztGPWgpjsHxhBeIF9DNQNa3tHdvATHeAkffHf46T/QV3sW0skaJxjBECIVKUPVX6bgNVZ86uox+5SOyXBYQYVAmQIhCdPWmDI5LeAlCBGouL7EUMBntVSsyTXqu7s6ZfOCQdLgSJDhPZza/AqJHW6DDa/dShtKgv3gGImaO7LdQVl8lZupCoeI2jFiAKdZfHiOZTs52iFJyCricgbRmgTN21EfEXY2vgUChl/eWkJ5KLeCL4MbObx2nuuhxvgLScv8F5iV+/cU9EIKOHT2S/BJI1V29BVGvU4F+3ALpLnd9ffTBnqJTlFoZJdsL6Erbj6GbYHEG8tpWpCa7ESlIfwEE97dvob7qpc8IQe40ZJ1wc+5VFqQo3DYTl+k8Q+OG7S3uO+6BkD7ddTgs5RkIHhFd1zlUav48QynJ/hY/gMnlqczjIxCzn/VGSl9ZYFK9i3nbbNQOvl8BaVYgguwBi57VPhCFY50tyE3Z3jLyFZ2HJP4EpLgA0m871dXPgTHNB5Z/4gyk2oA0UBa8/jJnDHlAErOvQIC4KYd8my8nuw5cyfc2Yn8FpFrf0J2kci7XhT/U6SsgWrQIBSTf3S6xGZ0FJDezQs+5vWJZJ9LWdT8AuVqRqDNvqE8iAEKx62YQxxPeAFHK0VaNmnpAgppesYJ5y6z3XGibQB+31plHRvOGa8szmMynuyZ1C0T3cjsiZr0HpDEz0l3ggGwd86nlqfkA5EL8Cr3k9JwDvj7Q7K7dV3IGUlhAjvziV+gAMcvuBR8PWufL0mg+iN/2fCCaqbsKvhh6MqrE5b4kt0Ce2rMybfqqYYkdSKLfEt6aroLrsr3Dm5mBg+T+QKxAwXMs3bhzt86ZRu3z2uyNM5CnqQPX2o9d1mMDwXpd6ZsApyiADnmmbY17FaWAaXPStiri7JwLCpTBnWXidkVyA6TSQIpt0gNuAzH7F32jFbCAhmrPW++D1ilbW42f9fs+p35sdAYiNiDtw/IXYAeI+aubIpZL0kbT69b8j0EwF5Zhta7517vGXQHRYzdtUTI2XQHRwph+jtMepBWf+2ai2tQVVjJKBu8L74TJ14CQFcjLBuLwCC41I36nxak+8ca7DrYQGMFKmTg8poJoqfj1Nb8Couel0sfZDsSRWoZhvtXQWIvWe78VhuhpbIX2cy3uuy+zyAWQzAB5uUBexDpH9PJQvzb8LemQrbxNmNWLhZcjgFNoIN/oEGmA1M9io2drgLSojaJYbCVRzsmuhRYtP2UAWIQhbzvu7oVQAjrKfIRHPCC4TdobSsQBBBFGDjLr04aMcc7XIwxPPwOS8eVxVJhfkPYLW/UMemvRfWtF7MoSRdaYmtV0sT/RQBLd8oyuoj1ytN91a33DASkgelK8yXXS/qAi3L+wMvs2V++AFDYQ5xMDZHXwmMVuQxv995ldGznJm7AChiCmNuwNafF7eA3eACH21nKBTAeQddrXnXWIX/3jx9TRg3SZ6WUu/0aLmv3giE5jY5FuK3QPZNsYKxBqkwGC9NYyuzonyAayOrm+cSDqetD7TryP1Qs5HDl0o6PNRYSeyJ72DQiw9U7mowZx6HBmNmBKuGPqauWXfkxc2klXdLiVUD5Vhtt3HaZwlMZgmFKfpJndxgJCpyjbaS1CbUgVF6senpM0Si+UxjeBk9iIxs0IgGjmO17X0W140S7XVjX+jdZo1MqNUy8ORHMGNkqmT4YN8KK+7bqD6k9qvDp3oL3Fyqy6S8ZdsZghDIHmgB9nee/bZh4VzBn6LZAe5e36e93OxQXSmg16O8WrnbodaNo+exdYe6zVMOnBJEZuUX6jN2baRg13uXYFRMvAPkzWGztMHpELJCjNut7ojbFxTWzOd52FFfD3CodmErvd86pMXLsFotX5sY/8StcyQMiaHRjUWpn2PI0tevOWYPW5bMlhJhXrQ+BL7wQ79BqX946abMXB37iDthWhxjjEs5ELHhC8rPN1EbqJVxz7evU6p+aT2m/CjNb+K8id66woV4Xk4KAzkDWvalyjCg0yUXff9ytWpeXcESGXyOUgnYWF36i+61CMRLC4e3eZpo4zUwyr89xOCLhaEQPENOFow3V/nJzY7Tpf4fS033I4Zvfcc53WJ96m1OjxgddL2Nluq38MpmtpTRQXi9e0hWSold3+bkVyPdot5evsjW+2eSHL2m8NZ9Wwu8qPagC9qd4LX/3XEOF71LYeo5Dsmgcr62mqS4aOM91e4lsg2qSzyoIu4iMbktC8BVJC9lifhUPnl659cN4SFGh45QD3IRjk9ai6AMJ3IIlVpnUVsUrYzVsosqrSCrBp7r2lB2Umq8s9Zq+DYiHlHm9eAdH5BzPKnXLMy9BbLq9Db8wuIRlMIvZnXdkk8AxexuBFmBJ6Lfky+R4IcUsHr4Oh8RYNsd/ihly18Ig/p8Y/1oza5yn/wQSOtz2r/sEvWkY1ekfYfxqvQChyNuGgv3h2mGV9SZy3+EFwrdEW15dkeRRz4KaL+6ayl+6upp4esm5qr07hlnddx23+akOtSsxeKVivv3jlJI0LaOwFjAGhxMR7i+nPNr2zqayXwAZsL0EHoqjatjp3cFwJR0DWh+qg00AGT8UL9BdvtCUM+XWv6qrhv5ZCOoP5CyRAq7A6Of6EBmSqXoffc8mFKRMb73L8Tm8HwZB8pSDrE+VkkeVvBFKBSWW6232FnmBZ3d3W9i0awsrUgQ+/I91svdWkOUm7W9LM1PhLgr/ucVwp4GVsgKS/BsSvJAQPRcw/6YsHFeCRX/tZHtRcNjB9R5B5a7qQ/RKQePYq7NcF+XqYA+tAcut5aCbq3535icBMM+9Nv+4j2QnaeTlLkoAkjfl35qQAXSbwuldNhO9VmkE+fmFewJaLyrCPvwyk6PeunC3k5jrlrRpC/73binSOfRE6CakTe6a6uU6Qw/m73P7xTrqKQUjaNfWHkqiNRgqtlgNot0bLYirdzxpddvKttc11SDx1e+4pnmkIa3pJwvLcIeuKdNFP3HQhtfsEvaGCSElI2VeSDhGubSC5vt9n/O5VcSP4y4RzV6l2wDw7Srq5COYvOZ2zTtuucTV0qPsKg8WdjKG1ry7gx7WVuav4toAJ/u5tRREHd25jd083TcmyBqqf4u4+Ddom0YXp2ji8u+gacibtnw6ePXCnAyQB0WPQfI+0iMC11XDCdn8XX720WHRwbTNsqyj9is5ql3BgeQAxfZv9tvRfIVwDv1ubK7bt3/mrmpgybxZG+dTkD5ySz+aQXZ1sGbRqKapzDeDXyLgE9yTqZ4nSfXvGb13hNuGFR6JZCCV1JfgXUg/s6+4asjWK7PWZNvzaXYq6DHW9LAG7Hb2fX7JsgLA+2QPJB4bS64aQLjmVktBjEWbvqav/X+f+jl8bQw2clUHBl/A6ekfllyNlugGj2u1YpIh9ltlB7bCzmJBSjEx3Ba/A9htkirwL0jXcT71V58wXxWAKQAIFBDpl0Y/OD6/6FPp18naCLYWnX7+kM9GJlw0ilDfC95d8MVSmhbYGAn/0vi4VvNne7olekhLtzOx/cG011sX26r+sC+FmAGx/dC47v6QViEaA5w/GmnsC64bVhHPth7ebZHyf4hJ2bDChvhg7YncxcQu5DWXVBS+O4Fi6dtU+T6nSTvdNrBt+Vq0urXU7KnyfTEVkVqrpD/JV+lW1lHW9dH5ETpTnbHQ9yW0l2VW8gPuRnZGyaVqWum7MX9ZVDAieugL9h7VZlVbVcg5TFekwWsaZlLJUNDn8rrSRS/2hgNsBrkYRMb+f5ABOoq4rmT45GyhJX/sSDT/3IJiy9Cc0cYBmi9AroMABEDQSP8zfJ+vG61mLi+JS883IYPcSwdpJBFf1BUYfgb6ua9+Enk7f1BXPpFgdlD19BQ048xs7ZhmnS19p91TFSmElf3yFBGniybRSCfJksFOklbh8wP0SWakDhw2qf8DoOxJTlg4thNQc5k4JPjRpgvs1qgb66tyVOBbXJkShFNIgRWOh7x5AjvdQWUKvsFpxHGGVn1Gw6ANZrUlVc++a2YQ07QCNM/XNS9fO/qC7vi24Ba0UD+CATZPW/dus45IXnY7qVX6Xsl+mWG5IFuqF3HXzbizaxGo17lNC0CXARofjcAu39D1Gr6sGdFLhmj8Kv5vUDygySJ6cnlrF2W3vo8vYd9DJ9HJJbPvm3M16RFS3Gz13YfoJre3IoDG29z47j01xU32evIRUV+dhNttHdX/KcuqRbvdz7l70M4qkll12b9iVbNU86v1y9rXzWOofy0HjXOMUd54pHowmvpUQv3vRTyledHMQPFO3Kb5XSSoGv512CzqZV1iAq9KNQ7Ue64naBFmb8DoZ4icUpPomNdwyt2Yv94ofnjXaG/TiLH+ZuU5JcxQoiyUsXbXM21lrz3o8Uvlb5K5LajFKmMW8tLeXH9rCxaJjbzhv5rpjmxYiOGGsg8uQAp0cIN2G1c7FEcFoetZnE13+yKX0eL30T3fF3hFonZgAAAMvSURBVCa0dZKTskYiUsMtjRGnTKZjs13WGuVtP9ScQuEFXGdA3Ttorcfka7NqpYPOv+E8v6StkTTczrm2sHankh+3PCZ+09AHCL+tqZvQX7UWdlkXFjqx662rtvD1TR2/haC1N7wwS0MTYh/tzf1ybtw4I4mk1ZwuaqWt0a4lcdvta7F/08bvpmBrtv7q4MzI2SSKthlT/dLRTT3ykTg4HrsikA9j0xZiVKq72ObnWV70Qv/NBBciwjvUmREOksK10tCTByD42XluS1rA4XyMtYsexIDSGBmjZX9ch0iub5P7rQQ3hmpeh2tuSN23r6d4gqcm8k81aDm/Q8PyZBuNii8iSV5ZXrX9xCgyesFlM+8/QXi/4uK5360LHjRx7udq1apcJCHChahrZ9Os50TqswU64L/tr/w7KRvWexHgYgyTkNaiqT2736zrbnSLD5cE6U1mnZgZkuu9sPzoe/43aLsq6YHVqoR1Eun0y9MI7A6vZ793wBlJcQA3BJsrpnAhL1IO/yzpO1eNnpHPHC42T+npIo2Yw2bLer39klO7YdCWC7jTa23fAzvV7w//Fwgyn1YocP1r2JFTMAkKW2OFWF+DdNFroicd2btvP6fwpDr/JYJLHuR6+w/ER0k5uv6SKmyh33urNiLrC6dt5CPIG8lIN5rFCKqaXF7x8pcINI3tNMd5r0YGd7XtbuIm5Ob6Yn0p8p7xqZRi7W9QuM0aZk358cbAP02RGsMaW3ts92JCZ7aXyKJgQN12ay1+SdTFcSaKPpVMX+i54o3hHsmr28T+NoHUQYrZV0EbZNW4dCQMGVcDrufR3Ls6ztDxvWNhCFebJlsqFtzOuurL/wKJXgKWar9IMRbPZJz0PZFr8QzcnFrWy9wUYs83g7uYQ9qNb+7S/OuEdTIEWxrn4uogyoTIn4ryXGSZ81GepJzQ7vOt3X+dlE1YMwqNi153l64aCkTVK16Hu5ivr4P9Byiq+hrUYV6m/avIRWRdeQnLU+jrkxVcJsfXbdOpf4Ow2jT9Ald/UWALKSGYAv+FLnwUflcrAzj+t0HshIPsmfTpVJcdNw1EOYd89zEpsj+A4X+jfCBctuSMFAAAAABJRU5ErkJggg==">
            <a:extLst>
              <a:ext uri="{FF2B5EF4-FFF2-40B4-BE49-F238E27FC236}">
                <a16:creationId xmlns:a16="http://schemas.microsoft.com/office/drawing/2014/main" id="{648E6BBB-3F4F-45C6-8671-7B199FA22B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771" y="4746420"/>
            <a:ext cx="1345964" cy="13459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13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16F42E0-B60B-4374-839A-E53EB29617A4}"/>
              </a:ext>
            </a:extLst>
          </p:cNvPr>
          <p:cNvSpPr txBox="1"/>
          <p:nvPr/>
        </p:nvSpPr>
        <p:spPr>
          <a:xfrm>
            <a:off x="433403" y="519517"/>
            <a:ext cx="797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Základní data 1/2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95558AEA-9627-4771-8CF9-C3DD22D50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35810"/>
              </p:ext>
            </p:extLst>
          </p:nvPr>
        </p:nvGraphicFramePr>
        <p:xfrm>
          <a:off x="576016" y="3355109"/>
          <a:ext cx="8954736" cy="232895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30041">
                  <a:extLst>
                    <a:ext uri="{9D8B030D-6E8A-4147-A177-3AD203B41FA5}">
                      <a16:colId xmlns:a16="http://schemas.microsoft.com/office/drawing/2014/main" val="4185296499"/>
                    </a:ext>
                  </a:extLst>
                </a:gridCol>
                <a:gridCol w="810536">
                  <a:extLst>
                    <a:ext uri="{9D8B030D-6E8A-4147-A177-3AD203B41FA5}">
                      <a16:colId xmlns:a16="http://schemas.microsoft.com/office/drawing/2014/main" val="1527026435"/>
                    </a:ext>
                  </a:extLst>
                </a:gridCol>
                <a:gridCol w="1414980">
                  <a:extLst>
                    <a:ext uri="{9D8B030D-6E8A-4147-A177-3AD203B41FA5}">
                      <a16:colId xmlns:a16="http://schemas.microsoft.com/office/drawing/2014/main" val="1112582128"/>
                    </a:ext>
                  </a:extLst>
                </a:gridCol>
                <a:gridCol w="1573005">
                  <a:extLst>
                    <a:ext uri="{9D8B030D-6E8A-4147-A177-3AD203B41FA5}">
                      <a16:colId xmlns:a16="http://schemas.microsoft.com/office/drawing/2014/main" val="731146224"/>
                    </a:ext>
                  </a:extLst>
                </a:gridCol>
                <a:gridCol w="839506">
                  <a:extLst>
                    <a:ext uri="{9D8B030D-6E8A-4147-A177-3AD203B41FA5}">
                      <a16:colId xmlns:a16="http://schemas.microsoft.com/office/drawing/2014/main" val="3295216865"/>
                    </a:ext>
                  </a:extLst>
                </a:gridCol>
                <a:gridCol w="2188856">
                  <a:extLst>
                    <a:ext uri="{9D8B030D-6E8A-4147-A177-3AD203B41FA5}">
                      <a16:colId xmlns:a16="http://schemas.microsoft.com/office/drawing/2014/main" val="2536771779"/>
                    </a:ext>
                  </a:extLst>
                </a:gridCol>
                <a:gridCol w="797812">
                  <a:extLst>
                    <a:ext uri="{9D8B030D-6E8A-4147-A177-3AD203B41FA5}">
                      <a16:colId xmlns:a16="http://schemas.microsoft.com/office/drawing/2014/main" val="3462958457"/>
                    </a:ext>
                  </a:extLst>
                </a:gridCol>
              </a:tblGrid>
              <a:tr h="599590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AG děti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AG zaměstnanci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 Antigen celkem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PCR děti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PCR zaměstnanci školy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effectLst/>
                        </a:rPr>
                        <a:t>PCR celkem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2737479222"/>
                  </a:ext>
                </a:extLst>
              </a:tr>
              <a:tr h="471107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ZŠ Litvínovská 600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155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72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effectLst/>
                        </a:rPr>
                        <a:t>227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effectLst/>
                        </a:rPr>
                        <a:t>155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effectLst/>
                        </a:rPr>
                        <a:t>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effectLst/>
                        </a:rPr>
                        <a:t>161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954561811"/>
                  </a:ext>
                </a:extLst>
              </a:tr>
              <a:tr h="299795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ZŠ Novoborská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210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108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effectLst/>
                        </a:rPr>
                        <a:t>318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effectLst/>
                        </a:rPr>
                        <a:t>210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effectLst/>
                        </a:rPr>
                        <a:t>11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effectLst/>
                        </a:rPr>
                        <a:t>221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3015123738"/>
                  </a:ext>
                </a:extLst>
              </a:tr>
              <a:tr h="317431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MŠ Veltruská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138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22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effectLst/>
                        </a:rPr>
                        <a:t>160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401914393"/>
                  </a:ext>
                </a:extLst>
              </a:tr>
              <a:tr h="317431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MŠ Novoborská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104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>
                          <a:effectLst/>
                        </a:rPr>
                        <a:t>22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effectLst/>
                        </a:rPr>
                        <a:t>126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2010630537"/>
                  </a:ext>
                </a:extLst>
              </a:tr>
              <a:tr h="323602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Celkem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607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224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effectLst/>
                        </a:rPr>
                        <a:t>831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effectLst/>
                        </a:rPr>
                        <a:t>365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effectLst/>
                        </a:rPr>
                        <a:t>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400" dirty="0">
                          <a:effectLst/>
                        </a:rPr>
                        <a:t>382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366175345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EE5D3844-16F1-48D8-8B71-EA64ADF7B8EA}"/>
              </a:ext>
            </a:extLst>
          </p:cNvPr>
          <p:cNvSpPr txBox="1"/>
          <p:nvPr/>
        </p:nvSpPr>
        <p:spPr>
          <a:xfrm>
            <a:off x="494950" y="1518407"/>
            <a:ext cx="87589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Testování probíhalo ve 2 mateřských a ve 2 základních školách</a:t>
            </a:r>
          </a:p>
          <a:p>
            <a:r>
              <a:rPr lang="cs-CZ" dirty="0"/>
              <a:t>     ve středu 25.2.2020, testovací sady si rodiče převzaly den předem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MŠ se testovalo jen antigenními testy (ze slin)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ZŠ se testovalo jak antigenními, tak pro i PCR testy (ze slin)</a:t>
            </a:r>
          </a:p>
          <a:p>
            <a:endParaRPr lang="cs-CZ" dirty="0"/>
          </a:p>
          <a:p>
            <a:r>
              <a:rPr lang="cs-CZ" dirty="0"/>
              <a:t>Počet distribuovaných testů do jednotlivých škol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125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16F42E0-B60B-4374-839A-E53EB29617A4}"/>
              </a:ext>
            </a:extLst>
          </p:cNvPr>
          <p:cNvSpPr txBox="1"/>
          <p:nvPr/>
        </p:nvSpPr>
        <p:spPr>
          <a:xfrm>
            <a:off x="433403" y="519517"/>
            <a:ext cx="797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Základní data 2/2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95558AEA-9627-4771-8CF9-C3DD22D50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500962"/>
              </p:ext>
            </p:extLst>
          </p:nvPr>
        </p:nvGraphicFramePr>
        <p:xfrm>
          <a:off x="520117" y="3757780"/>
          <a:ext cx="5380984" cy="204024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359017">
                  <a:extLst>
                    <a:ext uri="{9D8B030D-6E8A-4147-A177-3AD203B41FA5}">
                      <a16:colId xmlns:a16="http://schemas.microsoft.com/office/drawing/2014/main" val="4185296499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1527026435"/>
                    </a:ext>
                  </a:extLst>
                </a:gridCol>
                <a:gridCol w="1585520">
                  <a:extLst>
                    <a:ext uri="{9D8B030D-6E8A-4147-A177-3AD203B41FA5}">
                      <a16:colId xmlns:a16="http://schemas.microsoft.com/office/drawing/2014/main" val="731146224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2536771779"/>
                    </a:ext>
                  </a:extLst>
                </a:gridCol>
                <a:gridCol w="968374">
                  <a:extLst>
                    <a:ext uri="{9D8B030D-6E8A-4147-A177-3AD203B41FA5}">
                      <a16:colId xmlns:a16="http://schemas.microsoft.com/office/drawing/2014/main" val="3462958457"/>
                    </a:ext>
                  </a:extLst>
                </a:gridCol>
              </a:tblGrid>
              <a:tr h="310881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Osloveno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Testovalo se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POZ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NEG</a:t>
                      </a: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2737479222"/>
                  </a:ext>
                </a:extLst>
              </a:tr>
              <a:tr h="471107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ZŠ Litvínovská 600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64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49 PCR + AG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PCR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47 PCR</a:t>
                      </a: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954561811"/>
                  </a:ext>
                </a:extLst>
              </a:tr>
              <a:tr h="299795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ZŠ Novoborská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203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195 PCR + AG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PCR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193 PCR</a:t>
                      </a: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3015123738"/>
                  </a:ext>
                </a:extLst>
              </a:tr>
              <a:tr h="317431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MŠ Veltruská </a:t>
                      </a:r>
                      <a:r>
                        <a:rPr lang="cs-CZ" sz="1100" dirty="0"/>
                        <a:t>*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147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143 AG 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 AG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129 AG</a:t>
                      </a: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401914393"/>
                  </a:ext>
                </a:extLst>
              </a:tr>
              <a:tr h="317431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MŠ Novoborská </a:t>
                      </a:r>
                      <a:r>
                        <a:rPr lang="cs-CZ" sz="1100" dirty="0"/>
                        <a:t>**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104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98 AG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0 AG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96 AG</a:t>
                      </a: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2010630537"/>
                  </a:ext>
                </a:extLst>
              </a:tr>
              <a:tr h="323602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Celkem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518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485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465</a:t>
                      </a: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366175345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EE5D3844-16F1-48D8-8B71-EA64ADF7B8EA}"/>
              </a:ext>
            </a:extLst>
          </p:cNvPr>
          <p:cNvSpPr txBox="1"/>
          <p:nvPr/>
        </p:nvSpPr>
        <p:spPr>
          <a:xfrm>
            <a:off x="433403" y="1417739"/>
            <a:ext cx="103800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 základních školách bylo reálně otestováno antigenními testy 234 dětí</a:t>
            </a:r>
          </a:p>
          <a:p>
            <a:endParaRPr lang="cs-CZ" dirty="0"/>
          </a:p>
          <a:p>
            <a:r>
              <a:rPr lang="cs-CZ" dirty="0"/>
              <a:t>Na základních školách bylo reálně otestováno PCR testy 244 osob</a:t>
            </a:r>
          </a:p>
          <a:p>
            <a:r>
              <a:rPr lang="cs-CZ" dirty="0"/>
              <a:t>Na základních školách byla PCR testy prokázána pozitivita u 3 dětí a 1 paní učitelky </a:t>
            </a:r>
          </a:p>
          <a:p>
            <a:r>
              <a:rPr lang="cs-CZ" dirty="0"/>
              <a:t>Na mateřských školách bylo reálně otestováno antigenními testy 241 dětí</a:t>
            </a:r>
          </a:p>
          <a:p>
            <a:r>
              <a:rPr lang="cs-CZ" dirty="0"/>
              <a:t>Na mateřských školách byla antigenními testy prokázána pozitivita u 3 dětí (1,2 %)</a:t>
            </a:r>
          </a:p>
          <a:p>
            <a:endParaRPr lang="cs-CZ" dirty="0"/>
          </a:p>
          <a:p>
            <a:r>
              <a:rPr lang="cs-CZ" b="1" dirty="0"/>
              <a:t>Detailní statistika: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B1309A26-0C5A-4566-9677-55BCD39CBA1C}"/>
              </a:ext>
            </a:extLst>
          </p:cNvPr>
          <p:cNvSpPr txBox="1"/>
          <p:nvPr/>
        </p:nvSpPr>
        <p:spPr>
          <a:xfrm>
            <a:off x="433403" y="5876818"/>
            <a:ext cx="5786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*     	9 testů neodevzdáno, 2 testy byly neprůkazné</a:t>
            </a:r>
          </a:p>
          <a:p>
            <a:r>
              <a:rPr lang="cs-CZ" sz="1200" dirty="0"/>
              <a:t>* * 	2 testy neodevzdány</a:t>
            </a:r>
          </a:p>
        </p:txBody>
      </p:sp>
    </p:spTree>
    <p:extLst>
      <p:ext uri="{BB962C8B-B14F-4D97-AF65-F5344CB8AC3E}">
        <p14:creationId xmlns:p14="http://schemas.microsoft.com/office/powerpoint/2010/main" val="116235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286D53B-E50B-4049-9AE6-0985853E1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5226"/>
              </p:ext>
            </p:extLst>
          </p:nvPr>
        </p:nvGraphicFramePr>
        <p:xfrm>
          <a:off x="545396" y="1518645"/>
          <a:ext cx="4195379" cy="298080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858233">
                  <a:extLst>
                    <a:ext uri="{9D8B030D-6E8A-4147-A177-3AD203B41FA5}">
                      <a16:colId xmlns:a16="http://schemas.microsoft.com/office/drawing/2014/main" val="2777885501"/>
                    </a:ext>
                  </a:extLst>
                </a:gridCol>
                <a:gridCol w="1337146">
                  <a:extLst>
                    <a:ext uri="{9D8B030D-6E8A-4147-A177-3AD203B41FA5}">
                      <a16:colId xmlns:a16="http://schemas.microsoft.com/office/drawing/2014/main" val="20243249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>
                          <a:effectLst/>
                        </a:rPr>
                        <a:t>MŠ Veltruská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cs-CZ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0004811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osloveno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147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279554"/>
                  </a:ext>
                </a:extLst>
              </a:tr>
              <a:tr h="247641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odmítly test převzít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4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35957589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testovalo se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143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88219173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negativní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</a:rPr>
                        <a:t>129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7918992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neodevzdáno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9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25668804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>
                          <a:effectLst/>
                        </a:rPr>
                        <a:t>vadný test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2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2325019"/>
                  </a:ext>
                </a:extLst>
              </a:tr>
              <a:tr h="247641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pozitivita     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cs-CZ" sz="2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92791392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62D8ED8-FE22-4D18-B905-9A48D3E03C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357427"/>
              </p:ext>
            </p:extLst>
          </p:nvPr>
        </p:nvGraphicFramePr>
        <p:xfrm>
          <a:off x="4966568" y="3300311"/>
          <a:ext cx="4195379" cy="2608207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2858233">
                  <a:extLst>
                    <a:ext uri="{9D8B030D-6E8A-4147-A177-3AD203B41FA5}">
                      <a16:colId xmlns:a16="http://schemas.microsoft.com/office/drawing/2014/main" val="175642521"/>
                    </a:ext>
                  </a:extLst>
                </a:gridCol>
                <a:gridCol w="1337146">
                  <a:extLst>
                    <a:ext uri="{9D8B030D-6E8A-4147-A177-3AD203B41FA5}">
                      <a16:colId xmlns:a16="http://schemas.microsoft.com/office/drawing/2014/main" val="1573761002"/>
                    </a:ext>
                  </a:extLst>
                </a:gridCol>
              </a:tblGrid>
              <a:tr h="2257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2400" b="1" u="none" strike="noStrike" dirty="0">
                          <a:effectLst/>
                        </a:rPr>
                        <a:t>MŠ Novoborská</a:t>
                      </a:r>
                      <a:endParaRPr lang="cs-CZ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988585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osloveno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104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77666746"/>
                  </a:ext>
                </a:extLst>
              </a:tr>
              <a:tr h="247641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odmítly test převzít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4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9459254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testovalo se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98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7790749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>
                          <a:effectLst/>
                        </a:rPr>
                        <a:t>negativní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96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06633242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neodevzdáno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 dirty="0">
                          <a:effectLst/>
                        </a:rPr>
                        <a:t>2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1327903"/>
                  </a:ext>
                </a:extLst>
              </a:tr>
              <a:tr h="136818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effectLst/>
                        </a:rPr>
                        <a:t>pozitivita      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41" marR="6841" marT="68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3080921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070E30AD-FE75-4285-BD48-31B00DEF65F4}"/>
              </a:ext>
            </a:extLst>
          </p:cNvPr>
          <p:cNvSpPr txBox="1"/>
          <p:nvPr/>
        </p:nvSpPr>
        <p:spPr>
          <a:xfrm>
            <a:off x="433403" y="519517"/>
            <a:ext cx="797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Mateřské školy - detaily</a:t>
            </a:r>
          </a:p>
        </p:txBody>
      </p:sp>
    </p:spTree>
    <p:extLst>
      <p:ext uri="{BB962C8B-B14F-4D97-AF65-F5344CB8AC3E}">
        <p14:creationId xmlns:p14="http://schemas.microsoft.com/office/powerpoint/2010/main" val="2606801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16F42E0-B60B-4374-839A-E53EB29617A4}"/>
              </a:ext>
            </a:extLst>
          </p:cNvPr>
          <p:cNvSpPr txBox="1"/>
          <p:nvPr/>
        </p:nvSpPr>
        <p:spPr>
          <a:xfrm>
            <a:off x="386268" y="519517"/>
            <a:ext cx="7977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Základní škola Litvínovská 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95558AEA-9627-4771-8CF9-C3DD22D50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95246"/>
              </p:ext>
            </p:extLst>
          </p:nvPr>
        </p:nvGraphicFramePr>
        <p:xfrm>
          <a:off x="433403" y="4438931"/>
          <a:ext cx="4625976" cy="1782121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660106">
                  <a:extLst>
                    <a:ext uri="{9D8B030D-6E8A-4147-A177-3AD203B41FA5}">
                      <a16:colId xmlns:a16="http://schemas.microsoft.com/office/drawing/2014/main" val="4185296499"/>
                    </a:ext>
                  </a:extLst>
                </a:gridCol>
                <a:gridCol w="1774736">
                  <a:extLst>
                    <a:ext uri="{9D8B030D-6E8A-4147-A177-3AD203B41FA5}">
                      <a16:colId xmlns:a16="http://schemas.microsoft.com/office/drawing/2014/main" val="731146224"/>
                    </a:ext>
                  </a:extLst>
                </a:gridCol>
                <a:gridCol w="589634">
                  <a:extLst>
                    <a:ext uri="{9D8B030D-6E8A-4147-A177-3AD203B41FA5}">
                      <a16:colId xmlns:a16="http://schemas.microsoft.com/office/drawing/2014/main" val="2536771779"/>
                    </a:ext>
                  </a:extLst>
                </a:gridCol>
                <a:gridCol w="800750">
                  <a:extLst>
                    <a:ext uri="{9D8B030D-6E8A-4147-A177-3AD203B41FA5}">
                      <a16:colId xmlns:a16="http://schemas.microsoft.com/office/drawing/2014/main" val="3462958457"/>
                    </a:ext>
                  </a:extLst>
                </a:gridCol>
                <a:gridCol w="800750">
                  <a:extLst>
                    <a:ext uri="{9D8B030D-6E8A-4147-A177-3AD203B41FA5}">
                      <a16:colId xmlns:a16="http://schemas.microsoft.com/office/drawing/2014/main" val="3646138450"/>
                    </a:ext>
                  </a:extLst>
                </a:gridCol>
              </a:tblGrid>
              <a:tr h="310881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Počet provedených PCR (včetně pedagogů)</a:t>
                      </a:r>
                    </a:p>
                    <a:p>
                      <a:pPr algn="ctr"/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POZ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NEG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% POZ.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2737479222"/>
                  </a:ext>
                </a:extLst>
              </a:tr>
              <a:tr h="344544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2.A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954561811"/>
                  </a:ext>
                </a:extLst>
              </a:tr>
              <a:tr h="299795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2.B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3015123738"/>
                  </a:ext>
                </a:extLst>
              </a:tr>
              <a:tr h="317431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2.C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</a:t>
                      </a: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>
                          <a:effectLst/>
                        </a:rPr>
                        <a:t>11,1%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401914393"/>
                  </a:ext>
                </a:extLst>
              </a:tr>
              <a:tr h="317431">
                <a:tc>
                  <a:txBody>
                    <a:bodyPr/>
                    <a:lstStyle/>
                    <a:p>
                      <a:r>
                        <a:rPr lang="cs-CZ" sz="1100" dirty="0">
                          <a:effectLst/>
                        </a:rPr>
                        <a:t>Celkem 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</a:rPr>
                        <a:t>49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</a:rPr>
                        <a:t>2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</a:rPr>
                        <a:t>47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>
                          <a:effectLst/>
                        </a:rPr>
                        <a:t>4%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3927" marR="43927" marT="0" marB="0" anchor="b"/>
                </a:tc>
                <a:extLst>
                  <a:ext uri="{0D108BD9-81ED-4DB2-BD59-A6C34878D82A}">
                    <a16:rowId xmlns:a16="http://schemas.microsoft.com/office/drawing/2014/main" val="1169462157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EE5D3844-16F1-48D8-8B71-EA64ADF7B8EA}"/>
              </a:ext>
            </a:extLst>
          </p:cNvPr>
          <p:cNvSpPr txBox="1"/>
          <p:nvPr/>
        </p:nvSpPr>
        <p:spPr>
          <a:xfrm>
            <a:off x="320281" y="3661318"/>
            <a:ext cx="8758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b="1" dirty="0"/>
              <a:t>Detailní statistika PCR: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817D6487-03A2-4DF0-9AA2-A8B5912B3A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104793"/>
              </p:ext>
            </p:extLst>
          </p:nvPr>
        </p:nvGraphicFramePr>
        <p:xfrm>
          <a:off x="5497052" y="293604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F76B5945-4768-488D-AAB5-E8F66DF5BB03}"/>
              </a:ext>
            </a:extLst>
          </p:cNvPr>
          <p:cNvSpPr txBox="1"/>
          <p:nvPr/>
        </p:nvSpPr>
        <p:spPr>
          <a:xfrm>
            <a:off x="320281" y="1542075"/>
            <a:ext cx="489274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Ze 64 oslovených rodin bylo AG i PCR metodou testováno 45 (70 %) žáků, zbylé rodiny testování odmítly (30 %). </a:t>
            </a:r>
          </a:p>
          <a:p>
            <a:endParaRPr lang="cs-CZ" dirty="0"/>
          </a:p>
          <a:p>
            <a:r>
              <a:rPr lang="cs-CZ" dirty="0"/>
              <a:t>Pozitivita byla zaznamenána u 1 žáka a 1 paní učitelky (oba z jedné třídy). Celková pozitivita za všechny třídy byla 4%.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68F17E7-9833-4ECA-B2C8-6F30B2D8F4BE}"/>
              </a:ext>
            </a:extLst>
          </p:cNvPr>
          <p:cNvSpPr txBox="1"/>
          <p:nvPr/>
        </p:nvSpPr>
        <p:spPr>
          <a:xfrm>
            <a:off x="5779856" y="1564449"/>
            <a:ext cx="4289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Negativních antigenních testů bylo 45 = 100%</a:t>
            </a:r>
          </a:p>
        </p:txBody>
      </p:sp>
    </p:spTree>
    <p:extLst>
      <p:ext uri="{BB962C8B-B14F-4D97-AF65-F5344CB8AC3E}">
        <p14:creationId xmlns:p14="http://schemas.microsoft.com/office/powerpoint/2010/main" val="3267445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16F42E0-B60B-4374-839A-E53EB29617A4}"/>
              </a:ext>
            </a:extLst>
          </p:cNvPr>
          <p:cNvSpPr txBox="1"/>
          <p:nvPr/>
        </p:nvSpPr>
        <p:spPr>
          <a:xfrm>
            <a:off x="386267" y="519517"/>
            <a:ext cx="11001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Základní škola Novoborská – 1. třídy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E5D3844-16F1-48D8-8B71-EA64ADF7B8EA}"/>
              </a:ext>
            </a:extLst>
          </p:cNvPr>
          <p:cNvSpPr txBox="1"/>
          <p:nvPr/>
        </p:nvSpPr>
        <p:spPr>
          <a:xfrm>
            <a:off x="4694319" y="5692152"/>
            <a:ext cx="8758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b="1" dirty="0"/>
              <a:t>Detailní statistika </a:t>
            </a:r>
          </a:p>
          <a:p>
            <a:r>
              <a:rPr lang="cs-CZ" b="1" dirty="0"/>
              <a:t>PCR u 1. tříd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76B5945-4768-488D-AAB5-E8F66DF5BB03}"/>
              </a:ext>
            </a:extLst>
          </p:cNvPr>
          <p:cNvSpPr txBox="1"/>
          <p:nvPr/>
        </p:nvSpPr>
        <p:spPr>
          <a:xfrm>
            <a:off x="320281" y="1542075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 203 oslovených rodin bylo PCR metodou testováno 174 (86 %) žáků, zbylé rodiny testování odmítly nebo test neodevzdaly (14 %). </a:t>
            </a:r>
          </a:p>
          <a:p>
            <a:endParaRPr lang="cs-CZ" dirty="0"/>
          </a:p>
          <a:p>
            <a:r>
              <a:rPr lang="cs-CZ" dirty="0"/>
              <a:t>V 1. třídách bylo testováno celkem 91 osob. Pozitivita byla zaznamenána u 1 žáka. Celková pozitivita za všechny třídy byla 1,09 %. </a:t>
            </a:r>
          </a:p>
          <a:p>
            <a:endParaRPr lang="cs-CZ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CF35F0D8-821E-4DC0-803D-BC62DF6437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989615"/>
              </p:ext>
            </p:extLst>
          </p:nvPr>
        </p:nvGraphicFramePr>
        <p:xfrm>
          <a:off x="414404" y="4425337"/>
          <a:ext cx="4044471" cy="212628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05944">
                  <a:extLst>
                    <a:ext uri="{9D8B030D-6E8A-4147-A177-3AD203B41FA5}">
                      <a16:colId xmlns:a16="http://schemas.microsoft.com/office/drawing/2014/main" val="27559976"/>
                    </a:ext>
                  </a:extLst>
                </a:gridCol>
                <a:gridCol w="1220695">
                  <a:extLst>
                    <a:ext uri="{9D8B030D-6E8A-4147-A177-3AD203B41FA5}">
                      <a16:colId xmlns:a16="http://schemas.microsoft.com/office/drawing/2014/main" val="3103877356"/>
                    </a:ext>
                  </a:extLst>
                </a:gridCol>
                <a:gridCol w="705944">
                  <a:extLst>
                    <a:ext uri="{9D8B030D-6E8A-4147-A177-3AD203B41FA5}">
                      <a16:colId xmlns:a16="http://schemas.microsoft.com/office/drawing/2014/main" val="3575784668"/>
                    </a:ext>
                  </a:extLst>
                </a:gridCol>
                <a:gridCol w="705944">
                  <a:extLst>
                    <a:ext uri="{9D8B030D-6E8A-4147-A177-3AD203B41FA5}">
                      <a16:colId xmlns:a16="http://schemas.microsoft.com/office/drawing/2014/main" val="614244583"/>
                    </a:ext>
                  </a:extLst>
                </a:gridCol>
                <a:gridCol w="705944">
                  <a:extLst>
                    <a:ext uri="{9D8B030D-6E8A-4147-A177-3AD203B41FA5}">
                      <a16:colId xmlns:a16="http://schemas.microsoft.com/office/drawing/2014/main" val="947483759"/>
                    </a:ext>
                  </a:extLst>
                </a:gridCol>
              </a:tblGrid>
              <a:tr h="693603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Počet provedených PCR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POZ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NEG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% POZ.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1320627"/>
                  </a:ext>
                </a:extLst>
              </a:tr>
              <a:tr h="23878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1.A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17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5,88%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8185525"/>
                  </a:ext>
                </a:extLst>
              </a:tr>
              <a:tr h="23878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1. B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20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20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1040402"/>
                  </a:ext>
                </a:extLst>
              </a:tr>
              <a:tr h="23878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1. C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4460143"/>
                  </a:ext>
                </a:extLst>
              </a:tr>
              <a:tr h="238781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1 .D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9333253"/>
                  </a:ext>
                </a:extLst>
              </a:tr>
              <a:tr h="23878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1. 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20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40257320"/>
                  </a:ext>
                </a:extLst>
              </a:tr>
              <a:tr h="23878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Celkem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91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1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90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1,09%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87503423"/>
                  </a:ext>
                </a:extLst>
              </a:tr>
            </a:tbl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9BF6232A-5A06-46A5-8236-C6F7FB23AC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16783"/>
              </p:ext>
            </p:extLst>
          </p:nvPr>
        </p:nvGraphicFramePr>
        <p:xfrm>
          <a:off x="4953005" y="2066151"/>
          <a:ext cx="5560243" cy="3422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773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16F42E0-B60B-4374-839A-E53EB29617A4}"/>
              </a:ext>
            </a:extLst>
          </p:cNvPr>
          <p:cNvSpPr txBox="1"/>
          <p:nvPr/>
        </p:nvSpPr>
        <p:spPr>
          <a:xfrm>
            <a:off x="386267" y="519517"/>
            <a:ext cx="11001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Základní škola Novoborská – 2. třídy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E5D3844-16F1-48D8-8B71-EA64ADF7B8EA}"/>
              </a:ext>
            </a:extLst>
          </p:cNvPr>
          <p:cNvSpPr txBox="1"/>
          <p:nvPr/>
        </p:nvSpPr>
        <p:spPr>
          <a:xfrm>
            <a:off x="4694319" y="5692152"/>
            <a:ext cx="8758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b="1" dirty="0"/>
              <a:t>Detailní statistika </a:t>
            </a:r>
          </a:p>
          <a:p>
            <a:r>
              <a:rPr lang="cs-CZ" b="1" dirty="0"/>
              <a:t>PCR u 2. tříd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76B5945-4768-488D-AAB5-E8F66DF5BB03}"/>
              </a:ext>
            </a:extLst>
          </p:cNvPr>
          <p:cNvSpPr txBox="1"/>
          <p:nvPr/>
        </p:nvSpPr>
        <p:spPr>
          <a:xfrm>
            <a:off x="320281" y="1542075"/>
            <a:ext cx="457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 203 oslovených rodin bylo PCR metodou testováno 174 (86 %) žáků, zbylé rodiny testování odmítly nebo test neodevzdaly (14 %). </a:t>
            </a:r>
          </a:p>
          <a:p>
            <a:endParaRPr lang="cs-CZ" dirty="0"/>
          </a:p>
          <a:p>
            <a:r>
              <a:rPr lang="cs-CZ" dirty="0"/>
              <a:t>Ve 2. třídách bylo testováno celkem 83 osob. Pozitivita byla zaznamenána u 1 žáka. Celková pozitivita za všechny třídy byla 1,2 %. </a:t>
            </a:r>
          </a:p>
          <a:p>
            <a:endParaRPr lang="cs-CZ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7314D501-6E7F-4B1E-AE71-F75E7D3086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240014"/>
              </p:ext>
            </p:extLst>
          </p:nvPr>
        </p:nvGraphicFramePr>
        <p:xfrm>
          <a:off x="5355996" y="168213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FE5E39A-8008-4516-BD92-C65A26560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377266"/>
              </p:ext>
            </p:extLst>
          </p:nvPr>
        </p:nvGraphicFramePr>
        <p:xfrm>
          <a:off x="386266" y="4425337"/>
          <a:ext cx="4044330" cy="211686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08866">
                  <a:extLst>
                    <a:ext uri="{9D8B030D-6E8A-4147-A177-3AD203B41FA5}">
                      <a16:colId xmlns:a16="http://schemas.microsoft.com/office/drawing/2014/main" val="3863221232"/>
                    </a:ext>
                  </a:extLst>
                </a:gridCol>
                <a:gridCol w="808866">
                  <a:extLst>
                    <a:ext uri="{9D8B030D-6E8A-4147-A177-3AD203B41FA5}">
                      <a16:colId xmlns:a16="http://schemas.microsoft.com/office/drawing/2014/main" val="926425147"/>
                    </a:ext>
                  </a:extLst>
                </a:gridCol>
                <a:gridCol w="808866">
                  <a:extLst>
                    <a:ext uri="{9D8B030D-6E8A-4147-A177-3AD203B41FA5}">
                      <a16:colId xmlns:a16="http://schemas.microsoft.com/office/drawing/2014/main" val="1493405312"/>
                    </a:ext>
                  </a:extLst>
                </a:gridCol>
                <a:gridCol w="808866">
                  <a:extLst>
                    <a:ext uri="{9D8B030D-6E8A-4147-A177-3AD203B41FA5}">
                      <a16:colId xmlns:a16="http://schemas.microsoft.com/office/drawing/2014/main" val="196851302"/>
                    </a:ext>
                  </a:extLst>
                </a:gridCol>
                <a:gridCol w="808866">
                  <a:extLst>
                    <a:ext uri="{9D8B030D-6E8A-4147-A177-3AD203B41FA5}">
                      <a16:colId xmlns:a16="http://schemas.microsoft.com/office/drawing/2014/main" val="3881180134"/>
                    </a:ext>
                  </a:extLst>
                </a:gridCol>
              </a:tblGrid>
              <a:tr h="85199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Počet provedených PCR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POZ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NEG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% POZ.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5685536"/>
                  </a:ext>
                </a:extLst>
              </a:tr>
              <a:tr h="2625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2.A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18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3526604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2. B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20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4,76%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8134254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2. C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19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6428566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2. D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25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25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0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3502993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Celkem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83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1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82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1,20%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7251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121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16F42E0-B60B-4374-839A-E53EB29617A4}"/>
              </a:ext>
            </a:extLst>
          </p:cNvPr>
          <p:cNvSpPr txBox="1"/>
          <p:nvPr/>
        </p:nvSpPr>
        <p:spPr>
          <a:xfrm>
            <a:off x="386267" y="519517"/>
            <a:ext cx="11001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Základní škola Novoborská – souhrn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76B5945-4768-488D-AAB5-E8F66DF5BB03}"/>
              </a:ext>
            </a:extLst>
          </p:cNvPr>
          <p:cNvSpPr txBox="1"/>
          <p:nvPr/>
        </p:nvSpPr>
        <p:spPr>
          <a:xfrm>
            <a:off x="320280" y="1542075"/>
            <a:ext cx="1093532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Celkem bylo testováno 174 žáků 1. a 2. tříd</a:t>
            </a:r>
          </a:p>
          <a:p>
            <a:r>
              <a:rPr lang="cs-CZ" dirty="0"/>
              <a:t> Dále bylo testováno navíc 21 zaměstnanců s 0% pozitivitou </a:t>
            </a:r>
          </a:p>
          <a:p>
            <a:r>
              <a:rPr lang="cs-CZ" dirty="0"/>
              <a:t> Negativních antigenních testů bylo provedeno 191 (190 bylo negativních a 1 neplatný)</a:t>
            </a:r>
          </a:p>
          <a:p>
            <a:endParaRPr lang="cs-CZ" dirty="0"/>
          </a:p>
          <a:p>
            <a:r>
              <a:rPr lang="cs-CZ" sz="2000" b="1" dirty="0"/>
              <a:t> Celková pozitivita u PCR testů byla 0,5 %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FE5E39A-8008-4516-BD92-C65A26560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108218"/>
              </p:ext>
            </p:extLst>
          </p:nvPr>
        </p:nvGraphicFramePr>
        <p:xfrm>
          <a:off x="386266" y="4425337"/>
          <a:ext cx="4044330" cy="211686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980621">
                  <a:extLst>
                    <a:ext uri="{9D8B030D-6E8A-4147-A177-3AD203B41FA5}">
                      <a16:colId xmlns:a16="http://schemas.microsoft.com/office/drawing/2014/main" val="3863221232"/>
                    </a:ext>
                  </a:extLst>
                </a:gridCol>
                <a:gridCol w="1131216">
                  <a:extLst>
                    <a:ext uri="{9D8B030D-6E8A-4147-A177-3AD203B41FA5}">
                      <a16:colId xmlns:a16="http://schemas.microsoft.com/office/drawing/2014/main" val="926425147"/>
                    </a:ext>
                  </a:extLst>
                </a:gridCol>
                <a:gridCol w="527901">
                  <a:extLst>
                    <a:ext uri="{9D8B030D-6E8A-4147-A177-3AD203B41FA5}">
                      <a16:colId xmlns:a16="http://schemas.microsoft.com/office/drawing/2014/main" val="1493405312"/>
                    </a:ext>
                  </a:extLst>
                </a:gridCol>
                <a:gridCol w="595726">
                  <a:extLst>
                    <a:ext uri="{9D8B030D-6E8A-4147-A177-3AD203B41FA5}">
                      <a16:colId xmlns:a16="http://schemas.microsoft.com/office/drawing/2014/main" val="196851302"/>
                    </a:ext>
                  </a:extLst>
                </a:gridCol>
                <a:gridCol w="808866">
                  <a:extLst>
                    <a:ext uri="{9D8B030D-6E8A-4147-A177-3AD203B41FA5}">
                      <a16:colId xmlns:a16="http://schemas.microsoft.com/office/drawing/2014/main" val="3881180134"/>
                    </a:ext>
                  </a:extLst>
                </a:gridCol>
              </a:tblGrid>
              <a:tr h="85199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Počet provedených PCR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POZ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NEG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% POZ.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5685536"/>
                  </a:ext>
                </a:extLst>
              </a:tr>
              <a:tr h="2625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První třídy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  <a:latin typeface="+mj-lt"/>
                        </a:rPr>
                        <a:t>91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1,09 %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3526604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Druhé třídy</a:t>
                      </a:r>
                      <a:endParaRPr lang="cs-CZ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82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1,20 %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8134254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Zaměstnanci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  <a:latin typeface="+mj-lt"/>
                        </a:rPr>
                        <a:t>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6428566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rtl="0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3502993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Celkem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195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193</a:t>
                      </a:r>
                      <a:endParaRPr lang="cs-CZ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1,02%</a:t>
                      </a:r>
                      <a:endParaRPr lang="cs-CZ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7251435"/>
                  </a:ext>
                </a:extLst>
              </a:tr>
            </a:tbl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63FBDAAF-2E0B-487C-A3C7-5E3FA9C95A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8762409"/>
              </p:ext>
            </p:extLst>
          </p:nvPr>
        </p:nvGraphicFramePr>
        <p:xfrm>
          <a:off x="4714973" y="2800828"/>
          <a:ext cx="5409414" cy="3249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9194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16F42E0-B60B-4374-839A-E53EB29617A4}"/>
              </a:ext>
            </a:extLst>
          </p:cNvPr>
          <p:cNvSpPr txBox="1"/>
          <p:nvPr/>
        </p:nvSpPr>
        <p:spPr>
          <a:xfrm>
            <a:off x="386267" y="519517"/>
            <a:ext cx="110013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/>
              <a:t>Základní školy – souhrn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76B5945-4768-488D-AAB5-E8F66DF5BB03}"/>
              </a:ext>
            </a:extLst>
          </p:cNvPr>
          <p:cNvSpPr txBox="1"/>
          <p:nvPr/>
        </p:nvSpPr>
        <p:spPr>
          <a:xfrm>
            <a:off x="320280" y="1542075"/>
            <a:ext cx="10935323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Celkem bylo testováno na ZŠ 91 žáků 1. tříd a 132 žáků 2. tříd </a:t>
            </a:r>
          </a:p>
          <a:p>
            <a:r>
              <a:rPr lang="cs-CZ" dirty="0"/>
              <a:t> (včetně pedagogů, které ve třídách přímo učí) </a:t>
            </a:r>
          </a:p>
          <a:p>
            <a:endParaRPr lang="cs-CZ" dirty="0"/>
          </a:p>
          <a:p>
            <a:r>
              <a:rPr lang="cs-CZ" sz="2000" b="1" dirty="0"/>
              <a:t> Celková pozitivita u PCR testů na všech testovaných ZŠ byla 1,63 %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FFE5E39A-8008-4516-BD92-C65A265602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684251"/>
              </p:ext>
            </p:extLst>
          </p:nvPr>
        </p:nvGraphicFramePr>
        <p:xfrm>
          <a:off x="386266" y="4425337"/>
          <a:ext cx="4044330" cy="211686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980621">
                  <a:extLst>
                    <a:ext uri="{9D8B030D-6E8A-4147-A177-3AD203B41FA5}">
                      <a16:colId xmlns:a16="http://schemas.microsoft.com/office/drawing/2014/main" val="3863221232"/>
                    </a:ext>
                  </a:extLst>
                </a:gridCol>
                <a:gridCol w="1131216">
                  <a:extLst>
                    <a:ext uri="{9D8B030D-6E8A-4147-A177-3AD203B41FA5}">
                      <a16:colId xmlns:a16="http://schemas.microsoft.com/office/drawing/2014/main" val="926425147"/>
                    </a:ext>
                  </a:extLst>
                </a:gridCol>
                <a:gridCol w="527901">
                  <a:extLst>
                    <a:ext uri="{9D8B030D-6E8A-4147-A177-3AD203B41FA5}">
                      <a16:colId xmlns:a16="http://schemas.microsoft.com/office/drawing/2014/main" val="1493405312"/>
                    </a:ext>
                  </a:extLst>
                </a:gridCol>
                <a:gridCol w="595726">
                  <a:extLst>
                    <a:ext uri="{9D8B030D-6E8A-4147-A177-3AD203B41FA5}">
                      <a16:colId xmlns:a16="http://schemas.microsoft.com/office/drawing/2014/main" val="196851302"/>
                    </a:ext>
                  </a:extLst>
                </a:gridCol>
                <a:gridCol w="808866">
                  <a:extLst>
                    <a:ext uri="{9D8B030D-6E8A-4147-A177-3AD203B41FA5}">
                      <a16:colId xmlns:a16="http://schemas.microsoft.com/office/drawing/2014/main" val="3881180134"/>
                    </a:ext>
                  </a:extLst>
                </a:gridCol>
              </a:tblGrid>
              <a:tr h="851996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Počet provedených PCR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POZ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NEG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</a:rPr>
                        <a:t>% POZ.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5685536"/>
                  </a:ext>
                </a:extLst>
              </a:tr>
              <a:tr h="26252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První třídy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  <a:latin typeface="+mj-lt"/>
                        </a:rPr>
                        <a:t>91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90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1,09 %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43526604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Druhé třídy</a:t>
                      </a:r>
                      <a:endParaRPr lang="cs-CZ" sz="11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82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2,27 %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8134254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Zaměstnanci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effectLst/>
                          <a:latin typeface="+mj-lt"/>
                        </a:rPr>
                        <a:t>21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21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cs-CZ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6428566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rtl="0" fontAlgn="ctr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cs-CZ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3502993"/>
                  </a:ext>
                </a:extLst>
              </a:tr>
              <a:tr h="250587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Celkem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effectLst/>
                        </a:rPr>
                        <a:t>244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240</a:t>
                      </a:r>
                      <a:endParaRPr lang="cs-CZ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1, 63%</a:t>
                      </a:r>
                      <a:endParaRPr lang="cs-CZ" sz="11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7251435"/>
                  </a:ext>
                </a:extLst>
              </a:tr>
            </a:tbl>
          </a:graphicData>
        </a:graphic>
      </p:graphicFrame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741A37CD-B817-43E4-AE19-3EA9D814A1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971288"/>
              </p:ext>
            </p:extLst>
          </p:nvPr>
        </p:nvGraphicFramePr>
        <p:xfrm>
          <a:off x="4751110" y="3044859"/>
          <a:ext cx="4911364" cy="2971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4538838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291</TotalTime>
  <Words>931</Words>
  <PresentationFormat>Širokoúhlá obrazovka</PresentationFormat>
  <Paragraphs>338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Řez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Závěr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2021-02-25T19:44:55Z</dcterms:created>
  <dcterms:modified xsi:type="dcterms:W3CDTF">2021-03-08T00:48:11Z</dcterms:modified>
</cp:coreProperties>
</file>